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1" r:id="rId6"/>
    <p:sldId id="262" r:id="rId7"/>
    <p:sldId id="263" r:id="rId8"/>
    <p:sldId id="264" r:id="rId9"/>
    <p:sldId id="265" r:id="rId10"/>
    <p:sldId id="260" r:id="rId11"/>
    <p:sldId id="266" r:id="rId12"/>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138592D-18D6-2048-9F27-FA9AA5FC44F3}" type="datetimeFigureOut">
              <a:rPr lang="fr-FR" smtClean="0"/>
              <a:pPr/>
              <a:t>20/02/2020</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22FF2AA5-75DF-3F43-AFF4-55A1914A5AE0}" type="slidenum">
              <a:rPr lang="fr-FR" smtClean="0"/>
              <a:pPr/>
              <a:t>‹N°›</a:t>
            </a:fld>
            <a:endParaRPr lang="fr-FR"/>
          </a:p>
        </p:txBody>
      </p:sp>
    </p:spTree>
    <p:extLst>
      <p:ext uri="{BB962C8B-B14F-4D97-AF65-F5344CB8AC3E}">
        <p14:creationId xmlns:p14="http://schemas.microsoft.com/office/powerpoint/2010/main" xmlns="" val="54758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08AFC77-F23B-3D48-B635-04F506DED5D1}" type="datetimeFigureOut">
              <a:rPr lang="fr-FR" smtClean="0"/>
              <a:pPr/>
              <a:t>20/02/2020</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126235A-E3EB-9648-ABD1-590AF1EF5E0F}" type="slidenum">
              <a:rPr lang="fr-FR" smtClean="0"/>
              <a:pPr/>
              <a:t>‹N°›</a:t>
            </a:fld>
            <a:endParaRPr lang="fr-FR"/>
          </a:p>
        </p:txBody>
      </p:sp>
    </p:spTree>
    <p:extLst>
      <p:ext uri="{BB962C8B-B14F-4D97-AF65-F5344CB8AC3E}">
        <p14:creationId xmlns:p14="http://schemas.microsoft.com/office/powerpoint/2010/main" xmlns="" val="21098050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26235A-E3EB-9648-ABD1-590AF1EF5E0F}" type="slidenum">
              <a:rPr lang="fr-FR" smtClean="0"/>
              <a:pPr/>
              <a:t>7</a:t>
            </a:fld>
            <a:endParaRPr lang="fr-FR"/>
          </a:p>
        </p:txBody>
      </p:sp>
    </p:spTree>
    <p:extLst>
      <p:ext uri="{BB962C8B-B14F-4D97-AF65-F5344CB8AC3E}">
        <p14:creationId xmlns:p14="http://schemas.microsoft.com/office/powerpoint/2010/main" xmlns="" val="156153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09E53F4-8FAB-624A-9043-436F86C86FE1}" type="datetime1">
              <a:rPr lang="fr-FR" smtClean="0"/>
              <a:pPr/>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36478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59AF5B-321F-0C42-A2A4-4A924F6DB45C}" type="datetime1">
              <a:rPr lang="fr-FR" smtClean="0"/>
              <a:pPr/>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35204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C9EB7A-850B-EF44-8CE2-B41D5730CAF7}" type="datetime1">
              <a:rPr lang="fr-FR" smtClean="0"/>
              <a:pPr/>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11665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590193-5203-6949-B4E3-451A81D9793E}" type="datetime1">
              <a:rPr lang="fr-FR" smtClean="0"/>
              <a:pPr/>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317302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8078C8D-967B-EA44-9885-19BB3E49DF9C}" type="datetime1">
              <a:rPr lang="fr-FR" smtClean="0"/>
              <a:pPr/>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35257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6A1560-2513-D342-B1C0-34002790AAF1}" type="datetime1">
              <a:rPr lang="fr-FR" smtClean="0"/>
              <a:pPr/>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73330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2E4F5B-29E8-3B42-B043-B01D41A08AC7}" type="datetime1">
              <a:rPr lang="fr-FR" smtClean="0"/>
              <a:pPr/>
              <a:t>20/02/2020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13125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853D03E-107A-434D-937A-0E69E991E169}" type="datetime1">
              <a:rPr lang="fr-FR" smtClean="0"/>
              <a:pPr/>
              <a:t>20/02/2020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11919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17DBA9-3A4A-F34E-BE6F-6DF0390A421F}" type="datetime1">
              <a:rPr lang="fr-FR" smtClean="0"/>
              <a:pPr/>
              <a:t>20/02/2020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43918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449BDE9-9083-BC40-9953-AF3C4AA7F693}" type="datetime1">
              <a:rPr lang="fr-FR" smtClean="0"/>
              <a:pPr/>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18089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F0F611F-468C-2A4B-8A26-EFC0733D654A}" type="datetime1">
              <a:rPr lang="fr-FR" smtClean="0"/>
              <a:pPr/>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169755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436D8-E9B8-814D-B889-0EFCC162E2B6}" type="datetime1">
              <a:rPr lang="fr-FR" smtClean="0"/>
              <a:pPr/>
              <a:t>20/02/2020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149A-9A81-5F44-A989-81D1E1953BBB}" type="slidenum">
              <a:rPr lang="fr-FR" smtClean="0"/>
              <a:pPr/>
              <a:t>‹N°›</a:t>
            </a:fld>
            <a:endParaRPr lang="fr-FR"/>
          </a:p>
        </p:txBody>
      </p:sp>
    </p:spTree>
    <p:extLst>
      <p:ext uri="{BB962C8B-B14F-4D97-AF65-F5344CB8AC3E}">
        <p14:creationId xmlns:p14="http://schemas.microsoft.com/office/powerpoint/2010/main" xmlns="" val="170715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2257" y="687403"/>
            <a:ext cx="7925961" cy="1619471"/>
          </a:xfrm>
        </p:spPr>
        <p:txBody>
          <a:bodyPr>
            <a:normAutofit fontScale="90000"/>
          </a:bodyPr>
          <a:lstStyle/>
          <a:p>
            <a:r>
              <a:rPr lang="fr-FR" b="1" dirty="0">
                <a:solidFill>
                  <a:srgbClr val="660066"/>
                </a:solidFill>
              </a:rPr>
              <a:t>Les femmes « grandes perdantes » de la réforme des retraites</a:t>
            </a:r>
            <a:br>
              <a:rPr lang="fr-FR" b="1" dirty="0">
                <a:solidFill>
                  <a:srgbClr val="660066"/>
                </a:solidFill>
              </a:rPr>
            </a:br>
            <a:endParaRPr lang="fr-FR" b="1" dirty="0">
              <a:solidFill>
                <a:srgbClr val="FF0000"/>
              </a:solidFill>
            </a:endParaRPr>
          </a:p>
        </p:txBody>
      </p:sp>
      <p:sp>
        <p:nvSpPr>
          <p:cNvPr id="3" name="Sous-titre 2"/>
          <p:cNvSpPr>
            <a:spLocks noGrp="1"/>
          </p:cNvSpPr>
          <p:nvPr>
            <p:ph type="subTitle" idx="1"/>
          </p:nvPr>
        </p:nvSpPr>
        <p:spPr>
          <a:xfrm>
            <a:off x="4882238" y="3297198"/>
            <a:ext cx="3518939" cy="1258297"/>
          </a:xfrm>
        </p:spPr>
        <p:txBody>
          <a:bodyPr>
            <a:normAutofit/>
          </a:bodyPr>
          <a:lstStyle/>
          <a:p>
            <a:r>
              <a:rPr lang="fr-FR" b="1" dirty="0">
                <a:solidFill>
                  <a:srgbClr val="FF0000"/>
                </a:solidFill>
              </a:rPr>
              <a:t>Décryptage et Propositions CGT</a:t>
            </a:r>
          </a:p>
        </p:txBody>
      </p:sp>
      <p:pic>
        <p:nvPicPr>
          <p:cNvPr id="5" name="Image 4" descr="log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64594" y="4756150"/>
            <a:ext cx="1765300" cy="1765300"/>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pPr/>
              <a:t>1</a:t>
            </a:fld>
            <a:endParaRPr lang="fr-FR"/>
          </a:p>
        </p:txBody>
      </p:sp>
      <p:pic>
        <p:nvPicPr>
          <p:cNvPr id="7" name="Image 6"/>
          <p:cNvPicPr>
            <a:picLocks noChangeAspect="1"/>
          </p:cNvPicPr>
          <p:nvPr/>
        </p:nvPicPr>
        <p:blipFill>
          <a:blip r:embed="rId3"/>
          <a:stretch>
            <a:fillRect/>
          </a:stretch>
        </p:blipFill>
        <p:spPr>
          <a:xfrm>
            <a:off x="421598" y="2148290"/>
            <a:ext cx="3781299" cy="4208060"/>
          </a:xfrm>
          <a:prstGeom prst="rect">
            <a:avLst/>
          </a:prstGeom>
        </p:spPr>
      </p:pic>
    </p:spTree>
    <p:extLst>
      <p:ext uri="{BB962C8B-B14F-4D97-AF65-F5344CB8AC3E}">
        <p14:creationId xmlns:p14="http://schemas.microsoft.com/office/powerpoint/2010/main" xmlns="" val="309419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3200" b="1" dirty="0">
                <a:solidFill>
                  <a:srgbClr val="660066"/>
                </a:solidFill>
              </a:rPr>
              <a:t>Une réforme féministe devrait au contraire</a:t>
            </a:r>
            <a:r>
              <a:rPr lang="fr-FR" sz="3200" dirty="0">
                <a:solidFill>
                  <a:srgbClr val="660066"/>
                </a:solidFill>
              </a:rPr>
              <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600200"/>
            <a:ext cx="5042524" cy="4525963"/>
          </a:xfrm>
        </p:spPr>
        <p:txBody>
          <a:bodyPr>
            <a:normAutofit fontScale="70000" lnSpcReduction="20000"/>
          </a:bodyPr>
          <a:lstStyle/>
          <a:p>
            <a:r>
              <a:rPr lang="fr-FR" b="1" dirty="0">
                <a:solidFill>
                  <a:srgbClr val="FF0000"/>
                </a:solidFill>
              </a:rPr>
              <a:t>Abaisser le temps de travail </a:t>
            </a:r>
            <a:r>
              <a:rPr lang="fr-FR" dirty="0"/>
              <a:t>pour permettre aux femmes comme aux hommes de s’occuper des enfants</a:t>
            </a:r>
          </a:p>
          <a:p>
            <a:pPr marL="0" indent="0">
              <a:buNone/>
            </a:pPr>
            <a:endParaRPr lang="fr-FR" dirty="0"/>
          </a:p>
          <a:p>
            <a:r>
              <a:rPr lang="fr-FR" b="1" dirty="0">
                <a:solidFill>
                  <a:srgbClr val="FF0000"/>
                </a:solidFill>
              </a:rPr>
              <a:t>Revenir à la prise en compte des meilleures années </a:t>
            </a:r>
            <a:r>
              <a:rPr lang="fr-FR" dirty="0"/>
              <a:t>pour le calcul de la retraite</a:t>
            </a:r>
          </a:p>
          <a:p>
            <a:pPr marL="0" indent="0">
              <a:buNone/>
            </a:pPr>
            <a:endParaRPr lang="fr-FR" dirty="0"/>
          </a:p>
          <a:p>
            <a:r>
              <a:rPr lang="fr-FR" b="1" dirty="0">
                <a:solidFill>
                  <a:srgbClr val="FF0000"/>
                </a:solidFill>
              </a:rPr>
              <a:t>Lutter contre le sous-emploi des femmes, les temps partiels et la précarité</a:t>
            </a:r>
            <a:r>
              <a:rPr lang="fr-FR" dirty="0"/>
              <a:t>, et mettre en place un </a:t>
            </a:r>
            <a:r>
              <a:rPr lang="fr-FR" b="1" dirty="0">
                <a:solidFill>
                  <a:srgbClr val="FF0000"/>
                </a:solidFill>
              </a:rPr>
              <a:t>service public de la petite enfance </a:t>
            </a:r>
            <a:r>
              <a:rPr lang="fr-FR" dirty="0"/>
              <a:t>pour permettre aux femmes de continuer à travailler</a:t>
            </a:r>
          </a:p>
          <a:p>
            <a:pPr marL="0" indent="0">
              <a:buNone/>
            </a:pPr>
            <a:endParaRPr lang="fr-FR" dirty="0"/>
          </a:p>
        </p:txBody>
      </p:sp>
      <p:pic>
        <p:nvPicPr>
          <p:cNvPr id="4" name="Image 3" descr="mariannefoular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71484" y="1754076"/>
            <a:ext cx="2915316" cy="4188201"/>
          </a:xfrm>
          <a:prstGeom prst="rect">
            <a:avLst/>
          </a:prstGeom>
        </p:spPr>
      </p:pic>
      <p:sp>
        <p:nvSpPr>
          <p:cNvPr id="5" name="Espace réservé du numéro de diapositive 4"/>
          <p:cNvSpPr>
            <a:spLocks noGrp="1"/>
          </p:cNvSpPr>
          <p:nvPr>
            <p:ph type="sldNum" sz="quarter" idx="12"/>
          </p:nvPr>
        </p:nvSpPr>
        <p:spPr/>
        <p:txBody>
          <a:bodyPr/>
          <a:lstStyle/>
          <a:p>
            <a:fld id="{716C149A-9A81-5F44-A989-81D1E1953BBB}" type="slidenum">
              <a:rPr lang="fr-FR" smtClean="0"/>
              <a:pPr/>
              <a:t>10</a:t>
            </a:fld>
            <a:endParaRPr lang="fr-FR"/>
          </a:p>
        </p:txBody>
      </p:sp>
    </p:spTree>
    <p:extLst>
      <p:ext uri="{BB962C8B-B14F-4D97-AF65-F5344CB8AC3E}">
        <p14:creationId xmlns:p14="http://schemas.microsoft.com/office/powerpoint/2010/main" xmlns="" val="407292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99591"/>
          </a:xfrm>
          <a:solidFill>
            <a:srgbClr val="FFFF00"/>
          </a:solidFill>
        </p:spPr>
        <p:txBody>
          <a:bodyPr>
            <a:noAutofit/>
          </a:bodyPr>
          <a:lstStyle/>
          <a:p>
            <a:r>
              <a:rPr lang="fr-FR" sz="3200" b="1" dirty="0">
                <a:solidFill>
                  <a:srgbClr val="660066"/>
                </a:solidFill>
              </a:rPr>
              <a:t/>
            </a:r>
            <a:br>
              <a:rPr lang="fr-FR" sz="3200" b="1" dirty="0">
                <a:solidFill>
                  <a:srgbClr val="660066"/>
                </a:solidFill>
              </a:rPr>
            </a:br>
            <a:r>
              <a:rPr lang="fr-FR" sz="3200" b="1" dirty="0">
                <a:solidFill>
                  <a:srgbClr val="660066"/>
                </a:solidFill>
              </a:rPr>
              <a:t>Mettre fin aux inégalités femmes hommes : </a:t>
            </a:r>
            <a:br>
              <a:rPr lang="fr-FR" sz="3200" b="1" dirty="0">
                <a:solidFill>
                  <a:srgbClr val="660066"/>
                </a:solidFill>
              </a:rPr>
            </a:br>
            <a:r>
              <a:rPr lang="fr-FR" sz="3200" b="1" dirty="0">
                <a:solidFill>
                  <a:srgbClr val="660066"/>
                </a:solidFill>
              </a:rPr>
              <a:t>la solution !</a:t>
            </a:r>
            <a:r>
              <a:rPr lang="fr-FR" sz="3200" dirty="0">
                <a:solidFill>
                  <a:srgbClr val="660066"/>
                </a:solidFill>
              </a:rPr>
              <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598972"/>
            <a:ext cx="8229600" cy="1304126"/>
          </a:xfrm>
        </p:spPr>
        <p:txBody>
          <a:bodyPr>
            <a:normAutofit fontScale="25000" lnSpcReduction="20000"/>
          </a:bodyPr>
          <a:lstStyle/>
          <a:p>
            <a:pPr marL="0" indent="0">
              <a:buNone/>
            </a:pPr>
            <a:r>
              <a:rPr lang="fr-FR" sz="7200" i="1" dirty="0"/>
              <a:t>Réaliser enfin l’égalité salariale permettra non seulement de mettre fin à une injustice flagrante mais aussi de dégager les ressources nécessaires pour financer notre système de retraites. </a:t>
            </a:r>
          </a:p>
          <a:p>
            <a:pPr marL="0" indent="0">
              <a:buNone/>
            </a:pPr>
            <a:r>
              <a:rPr lang="fr-FR" sz="7200" b="1" i="1" dirty="0">
                <a:solidFill>
                  <a:srgbClr val="FF0000"/>
                </a:solidFill>
              </a:rPr>
              <a:t>Augmenter les salaires des femmes, c’est augmenter les cotisations et donc le financement des retraites !</a:t>
            </a:r>
          </a:p>
          <a:p>
            <a:pPr marL="0" indent="0">
              <a:buNone/>
            </a:pPr>
            <a:r>
              <a:rPr lang="fr-FR" dirty="0"/>
              <a:t> </a:t>
            </a:r>
          </a:p>
        </p:txBody>
      </p:sp>
      <p:sp>
        <p:nvSpPr>
          <p:cNvPr id="4" name="ZoneTexte 3"/>
          <p:cNvSpPr txBox="1"/>
          <p:nvPr/>
        </p:nvSpPr>
        <p:spPr>
          <a:xfrm>
            <a:off x="457199" y="3073201"/>
            <a:ext cx="5348695" cy="3077766"/>
          </a:xfrm>
          <a:prstGeom prst="rect">
            <a:avLst/>
          </a:prstGeom>
          <a:solidFill>
            <a:srgbClr val="FFFF00"/>
          </a:solidFill>
        </p:spPr>
        <p:txBody>
          <a:bodyPr wrap="square" rtlCol="0">
            <a:spAutoFit/>
          </a:bodyPr>
          <a:lstStyle/>
          <a:p>
            <a:r>
              <a:rPr lang="fr-FR" sz="1600" b="1" dirty="0">
                <a:solidFill>
                  <a:srgbClr val="660066"/>
                </a:solidFill>
              </a:rPr>
              <a:t>La CGT propose notamment :</a:t>
            </a:r>
            <a:endParaRPr lang="fr-FR" sz="1600" dirty="0">
              <a:solidFill>
                <a:srgbClr val="660066"/>
              </a:solidFill>
            </a:endParaRPr>
          </a:p>
          <a:p>
            <a:pPr marL="285750" indent="-285750">
              <a:buFont typeface="Wingdings" charset="2"/>
              <a:buChar char="ü"/>
            </a:pPr>
            <a:r>
              <a:rPr lang="fr-FR" sz="1600" dirty="0">
                <a:solidFill>
                  <a:srgbClr val="660066"/>
                </a:solidFill>
              </a:rPr>
              <a:t>L’instauration d’une </a:t>
            </a:r>
            <a:r>
              <a:rPr lang="fr-FR" sz="1600" dirty="0" err="1">
                <a:solidFill>
                  <a:srgbClr val="660066"/>
                </a:solidFill>
              </a:rPr>
              <a:t>surcotisation</a:t>
            </a:r>
            <a:r>
              <a:rPr lang="fr-FR" sz="1600" dirty="0">
                <a:solidFill>
                  <a:srgbClr val="660066"/>
                </a:solidFill>
              </a:rPr>
              <a:t> patronale retraite pour toutes les entreprises qui ne respectent pas l’égalité salariale</a:t>
            </a:r>
          </a:p>
          <a:p>
            <a:pPr marL="285750" indent="-285750">
              <a:buFont typeface="Wingdings" charset="2"/>
              <a:buChar char="ü"/>
            </a:pPr>
            <a:r>
              <a:rPr lang="fr-FR" sz="1600" dirty="0">
                <a:solidFill>
                  <a:srgbClr val="660066"/>
                </a:solidFill>
              </a:rPr>
              <a:t>Une </a:t>
            </a:r>
            <a:r>
              <a:rPr lang="fr-FR" sz="1600" dirty="0" err="1">
                <a:solidFill>
                  <a:srgbClr val="660066"/>
                </a:solidFill>
              </a:rPr>
              <a:t>surcotisation</a:t>
            </a:r>
            <a:r>
              <a:rPr lang="fr-FR" sz="1600" dirty="0">
                <a:solidFill>
                  <a:srgbClr val="660066"/>
                </a:solidFill>
              </a:rPr>
              <a:t> patronale pour tous les temps partiels de moins de 24h de façon à garantir des droits pour les </a:t>
            </a:r>
            <a:r>
              <a:rPr lang="fr-FR" sz="1600" dirty="0" err="1">
                <a:solidFill>
                  <a:srgbClr val="660066"/>
                </a:solidFill>
              </a:rPr>
              <a:t>salarié.e.s</a:t>
            </a:r>
            <a:r>
              <a:rPr lang="fr-FR" sz="1600" dirty="0">
                <a:solidFill>
                  <a:srgbClr val="660066"/>
                </a:solidFill>
              </a:rPr>
              <a:t> et à pénaliser les employeurs qui abusent des temps partiels courts.</a:t>
            </a:r>
          </a:p>
          <a:p>
            <a:pPr marL="285750" indent="-285750">
              <a:buFont typeface="Wingdings" charset="2"/>
              <a:buChar char="ü"/>
            </a:pPr>
            <a:r>
              <a:rPr lang="fr-FR" sz="1600" dirty="0">
                <a:solidFill>
                  <a:srgbClr val="660066"/>
                </a:solidFill>
              </a:rPr>
              <a:t>L’ouverture immédiate de négociations pour la revalorisation des métiers dans lesquels les femmes sont concentrées</a:t>
            </a:r>
          </a:p>
          <a:p>
            <a:endParaRPr lang="fr-FR" dirty="0"/>
          </a:p>
        </p:txBody>
      </p:sp>
      <p:pic>
        <p:nvPicPr>
          <p:cNvPr id="5" name="Image 4"/>
          <p:cNvPicPr>
            <a:picLocks noChangeAspect="1"/>
          </p:cNvPicPr>
          <p:nvPr/>
        </p:nvPicPr>
        <p:blipFill>
          <a:blip r:embed="rId2"/>
          <a:stretch>
            <a:fillRect/>
          </a:stretch>
        </p:blipFill>
        <p:spPr>
          <a:xfrm>
            <a:off x="6164228" y="2769545"/>
            <a:ext cx="2522572" cy="3627643"/>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pPr/>
              <a:t>11</a:t>
            </a:fld>
            <a:endParaRPr lang="fr-FR"/>
          </a:p>
        </p:txBody>
      </p:sp>
    </p:spTree>
    <p:extLst>
      <p:ext uri="{BB962C8B-B14F-4D97-AF65-F5344CB8AC3E}">
        <p14:creationId xmlns:p14="http://schemas.microsoft.com/office/powerpoint/2010/main" xmlns="" val="39379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Une situation déjà très dégradée aujourd’hui</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4974486" cy="4525963"/>
          </a:xfrm>
        </p:spPr>
        <p:txBody>
          <a:bodyPr>
            <a:normAutofit fontScale="85000" lnSpcReduction="20000"/>
          </a:bodyPr>
          <a:lstStyle/>
          <a:p>
            <a:pPr marL="0" indent="0">
              <a:buNone/>
            </a:pPr>
            <a:r>
              <a:rPr lang="fr-FR" sz="2200" b="1" dirty="0"/>
              <a:t>Les femmes sont payées </a:t>
            </a:r>
            <a:r>
              <a:rPr lang="fr-FR" sz="2200" b="1" dirty="0">
                <a:solidFill>
                  <a:srgbClr val="FF0000"/>
                </a:solidFill>
              </a:rPr>
              <a:t>26% de moins </a:t>
            </a:r>
            <a:r>
              <a:rPr lang="fr-FR" sz="2200" b="1" dirty="0"/>
              <a:t>que les hommes du fait :</a:t>
            </a:r>
          </a:p>
          <a:p>
            <a:pPr marL="0" indent="0">
              <a:buNone/>
            </a:pPr>
            <a:endParaRPr lang="fr-FR" sz="2200" b="1" dirty="0"/>
          </a:p>
          <a:p>
            <a:r>
              <a:rPr lang="fr-FR" sz="2200" b="1" dirty="0">
                <a:solidFill>
                  <a:srgbClr val="FF0000"/>
                </a:solidFill>
              </a:rPr>
              <a:t>Du plancher collant </a:t>
            </a:r>
            <a:r>
              <a:rPr lang="fr-FR" sz="2200" dirty="0"/>
              <a:t>: Les temps partiels (30% des femmes y sont enfermées et 80% des salarié.es à temps partiel sont des femmes) et la précarité</a:t>
            </a:r>
          </a:p>
          <a:p>
            <a:r>
              <a:rPr lang="fr-FR" sz="2200" b="1" dirty="0">
                <a:solidFill>
                  <a:srgbClr val="FF0000"/>
                </a:solidFill>
              </a:rPr>
              <a:t>Du plafond de verre </a:t>
            </a:r>
            <a:r>
              <a:rPr lang="fr-FR" sz="2200" dirty="0"/>
              <a:t>: les femmes ont peu ou pas de déroulement de carrière</a:t>
            </a:r>
          </a:p>
          <a:p>
            <a:r>
              <a:rPr lang="fr-FR" sz="2200" b="1" dirty="0">
                <a:solidFill>
                  <a:srgbClr val="FF0000"/>
                </a:solidFill>
              </a:rPr>
              <a:t>Des parois de verre </a:t>
            </a:r>
            <a:r>
              <a:rPr lang="fr-FR" sz="2200" dirty="0"/>
              <a:t>: la moindre rémunération des métiers dans lesquels les femmes sont concentrées (tertiaire, éducation, social, santé…)</a:t>
            </a:r>
          </a:p>
          <a:p>
            <a:r>
              <a:rPr lang="fr-FR" sz="2200" b="1" dirty="0">
                <a:solidFill>
                  <a:srgbClr val="FF0000"/>
                </a:solidFill>
              </a:rPr>
              <a:t>De la part variable de la rémunération</a:t>
            </a:r>
            <a:r>
              <a:rPr lang="fr-FR" sz="2200" dirty="0">
                <a:solidFill>
                  <a:srgbClr val="FF0000"/>
                </a:solidFill>
              </a:rPr>
              <a:t>,</a:t>
            </a:r>
            <a:r>
              <a:rPr lang="fr-FR" sz="2200" dirty="0"/>
              <a:t> c’est ce qui explique que les inégalités soient encore plus importantes chez les cadres</a:t>
            </a:r>
          </a:p>
          <a:p>
            <a:pPr marL="0" indent="0">
              <a:buNone/>
            </a:pPr>
            <a:endParaRPr lang="fr-FR" dirty="0"/>
          </a:p>
        </p:txBody>
      </p:sp>
      <p:pic>
        <p:nvPicPr>
          <p:cNvPr id="5" name="Image 4" descr="1-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72513" y="1751961"/>
            <a:ext cx="2823570" cy="2057589"/>
          </a:xfrm>
          <a:prstGeom prst="rect">
            <a:avLst/>
          </a:prstGeom>
        </p:spPr>
      </p:pic>
      <p:sp>
        <p:nvSpPr>
          <p:cNvPr id="7" name="Espace réservé du numéro de diapositive 6"/>
          <p:cNvSpPr>
            <a:spLocks noGrp="1"/>
          </p:cNvSpPr>
          <p:nvPr>
            <p:ph type="sldNum" sz="quarter" idx="12"/>
          </p:nvPr>
        </p:nvSpPr>
        <p:spPr/>
        <p:txBody>
          <a:bodyPr/>
          <a:lstStyle/>
          <a:p>
            <a:fld id="{716C149A-9A81-5F44-A989-81D1E1953BBB}" type="slidenum">
              <a:rPr lang="fr-FR" smtClean="0"/>
              <a:pPr/>
              <a:t>2</a:t>
            </a:fld>
            <a:endParaRPr lang="fr-FR"/>
          </a:p>
        </p:txBody>
      </p:sp>
      <p:pic>
        <p:nvPicPr>
          <p:cNvPr id="8" name="Image 7" descr="CRECHE-GREVE-bulles-gris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01382" y="4007414"/>
            <a:ext cx="2994701" cy="2118749"/>
          </a:xfrm>
          <a:prstGeom prst="rect">
            <a:avLst/>
          </a:prstGeom>
        </p:spPr>
      </p:pic>
    </p:spTree>
    <p:extLst>
      <p:ext uri="{BB962C8B-B14F-4D97-AF65-F5344CB8AC3E}">
        <p14:creationId xmlns:p14="http://schemas.microsoft.com/office/powerpoint/2010/main" xmlns="" val="280233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On retrouve évidemment ces inégalités à la retraite </a:t>
            </a:r>
            <a:endParaRPr lang="fr-FR" dirty="0">
              <a:solidFill>
                <a:srgbClr val="660066"/>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endParaRPr lang="fr-FR" dirty="0"/>
          </a:p>
          <a:p>
            <a:r>
              <a:rPr lang="fr-FR" b="1" dirty="0">
                <a:solidFill>
                  <a:srgbClr val="FF0000"/>
                </a:solidFill>
              </a:rPr>
              <a:t>pension de droit direct des femmes inférieure de 42 %</a:t>
            </a:r>
            <a:r>
              <a:rPr lang="fr-FR" b="1" dirty="0"/>
              <a:t> </a:t>
            </a:r>
            <a:r>
              <a:rPr lang="fr-FR" dirty="0"/>
              <a:t>à celle des hommes (29% une fois intégrée la pension de réversion et les droits familiaux)</a:t>
            </a:r>
          </a:p>
          <a:p>
            <a:r>
              <a:rPr lang="fr-FR" b="1" dirty="0">
                <a:solidFill>
                  <a:srgbClr val="FF0000"/>
                </a:solidFill>
              </a:rPr>
              <a:t>les femmes partent en retraite en moyenne 1 an plus tard </a:t>
            </a:r>
            <a:r>
              <a:rPr lang="fr-FR" dirty="0"/>
              <a:t>que les hommes,</a:t>
            </a:r>
          </a:p>
          <a:p>
            <a:r>
              <a:rPr lang="fr-FR" b="1" dirty="0">
                <a:solidFill>
                  <a:srgbClr val="FF0000"/>
                </a:solidFill>
              </a:rPr>
              <a:t>1 femme sur 5 attend 67 ans</a:t>
            </a:r>
            <a:r>
              <a:rPr lang="fr-FR" dirty="0"/>
              <a:t>, l’âge d’annulation de la décote (un homme sur 12),</a:t>
            </a:r>
          </a:p>
          <a:p>
            <a:r>
              <a:rPr lang="fr-FR" b="1" dirty="0">
                <a:solidFill>
                  <a:srgbClr val="FF0000"/>
                </a:solidFill>
              </a:rPr>
              <a:t>elles subissent malgré tout plus souvent la décote</a:t>
            </a:r>
            <a:r>
              <a:rPr lang="fr-FR" dirty="0">
                <a:solidFill>
                  <a:srgbClr val="FF0000"/>
                </a:solidFill>
              </a:rPr>
              <a:t>, </a:t>
            </a:r>
            <a:r>
              <a:rPr lang="fr-FR" dirty="0"/>
              <a:t>du fait de carrières plus courtes,</a:t>
            </a:r>
          </a:p>
          <a:p>
            <a:r>
              <a:rPr lang="fr-FR" b="1" dirty="0">
                <a:solidFill>
                  <a:srgbClr val="FF0000"/>
                </a:solidFill>
              </a:rPr>
              <a:t>37 % des femmes retraitées </a:t>
            </a:r>
            <a:r>
              <a:rPr lang="fr-FR" dirty="0"/>
              <a:t>et 15 % des hommes touchent </a:t>
            </a:r>
            <a:r>
              <a:rPr lang="fr-FR" b="1" dirty="0"/>
              <a:t>moins de 1000 € de pension brute </a:t>
            </a:r>
            <a:r>
              <a:rPr lang="fr-FR" dirty="0"/>
              <a:t>(909 € nets).</a:t>
            </a:r>
          </a:p>
          <a:p>
            <a:pPr marL="0" indent="0">
              <a:buNone/>
            </a:pPr>
            <a:endParaRPr lang="fr-FR" dirty="0"/>
          </a:p>
          <a:p>
            <a:pPr marL="0" indent="0">
              <a:buNone/>
            </a:pPr>
            <a:r>
              <a:rPr lang="fr-FR" i="1" dirty="0"/>
              <a:t>Cette situation continue à se dégrader du fait des réformes passées.</a:t>
            </a:r>
          </a:p>
          <a:p>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pPr/>
              <a:t>3</a:t>
            </a:fld>
            <a:endParaRPr lang="fr-FR"/>
          </a:p>
        </p:txBody>
      </p:sp>
    </p:spTree>
    <p:extLst>
      <p:ext uri="{BB962C8B-B14F-4D97-AF65-F5344CB8AC3E}">
        <p14:creationId xmlns:p14="http://schemas.microsoft.com/office/powerpoint/2010/main" xmlns="" val="354086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2800" b="1" dirty="0">
                <a:solidFill>
                  <a:srgbClr val="660066"/>
                </a:solidFill>
              </a:rPr>
              <a:t>Les 2 principes centraux de la réforme des retraites pénaliseront particulièrement les femmes</a:t>
            </a:r>
            <a:r>
              <a:rPr lang="fr-FR" sz="2800" dirty="0">
                <a:solidFill>
                  <a:srgbClr val="660066"/>
                </a:solidFill>
                <a:effectLst/>
              </a:rPr>
              <a:t> </a:t>
            </a:r>
            <a:endParaRPr lang="fr-FR" sz="2800" dirty="0">
              <a:solidFill>
                <a:srgbClr val="660066"/>
              </a:solidFill>
            </a:endParaRPr>
          </a:p>
        </p:txBody>
      </p:sp>
      <p:sp>
        <p:nvSpPr>
          <p:cNvPr id="3" name="Espace réservé du contenu 2"/>
          <p:cNvSpPr>
            <a:spLocks noGrp="1"/>
          </p:cNvSpPr>
          <p:nvPr>
            <p:ph idx="1"/>
          </p:nvPr>
        </p:nvSpPr>
        <p:spPr/>
        <p:txBody>
          <a:bodyPr>
            <a:noAutofit/>
          </a:bodyPr>
          <a:lstStyle/>
          <a:p>
            <a:r>
              <a:rPr lang="fr-FR" sz="2200" b="1" dirty="0">
                <a:solidFill>
                  <a:srgbClr val="FF0000"/>
                </a:solidFill>
              </a:rPr>
              <a:t>La prise en compte de toute la carrière au lieu des 25 dernières années et des 6 derniers mois dans le public.</a:t>
            </a:r>
            <a:r>
              <a:rPr lang="fr-FR" sz="2200" dirty="0">
                <a:solidFill>
                  <a:srgbClr val="FF0000"/>
                </a:solidFill>
              </a:rPr>
              <a:t> </a:t>
            </a:r>
          </a:p>
          <a:p>
            <a:pPr marL="0" indent="0">
              <a:buNone/>
            </a:pPr>
            <a:r>
              <a:rPr lang="fr-FR" sz="2200" i="1" dirty="0"/>
              <a:t>Les périodes de temps partiel, d’interruption pour charges familiales ou de chômage ne pourront plus être neutralisées et feront baisser le montant des pensions.</a:t>
            </a:r>
            <a:endParaRPr lang="fr-FR" sz="2200" dirty="0"/>
          </a:p>
          <a:p>
            <a:r>
              <a:rPr lang="fr-FR" sz="2200" b="1" dirty="0">
                <a:solidFill>
                  <a:srgbClr val="FF0000"/>
                </a:solidFill>
              </a:rPr>
              <a:t>Le report indéfini de l’âge de la retraite </a:t>
            </a:r>
            <a:r>
              <a:rPr lang="fr-FR" sz="2200" b="1" i="1" dirty="0">
                <a:solidFill>
                  <a:srgbClr val="FF0000"/>
                </a:solidFill>
              </a:rPr>
              <a:t>« Il faudra travailler plus longtemps »</a:t>
            </a:r>
            <a:endParaRPr lang="fr-FR" sz="2200" b="1" dirty="0">
              <a:solidFill>
                <a:srgbClr val="FF0000"/>
              </a:solidFill>
            </a:endParaRPr>
          </a:p>
          <a:p>
            <a:pPr marL="0" indent="0">
              <a:buNone/>
            </a:pPr>
            <a:r>
              <a:rPr lang="fr-FR" sz="2200" i="1" dirty="0">
                <a:solidFill>
                  <a:srgbClr val="FF0000"/>
                </a:solidFill>
              </a:rPr>
              <a:t>40% </a:t>
            </a:r>
            <a:r>
              <a:rPr lang="fr-FR" sz="2200" i="1" dirty="0"/>
              <a:t>des femmes et 32% des hommes partent aujourd’hui avec une carrière incomplète. </a:t>
            </a:r>
            <a:endParaRPr lang="fr-FR" sz="2200" dirty="0"/>
          </a:p>
          <a:p>
            <a:pPr marL="0" indent="0">
              <a:buNone/>
            </a:pPr>
            <a:r>
              <a:rPr lang="fr-FR" sz="2200" i="1" dirty="0"/>
              <a:t>Le temps des femmes est encore très différent de celui des hommes : ce sont elles qui s’arrêtent ou limitent leur activité pour élever les enfants ou s’occuper des personnes dépendantes. A la naissance d’un enfant : 1 femme sur 2 (1 homme sur 9)</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pPr/>
              <a:t>4</a:t>
            </a:fld>
            <a:endParaRPr lang="fr-FR"/>
          </a:p>
        </p:txBody>
      </p:sp>
    </p:spTree>
    <p:extLst>
      <p:ext uri="{BB962C8B-B14F-4D97-AF65-F5344CB8AC3E}">
        <p14:creationId xmlns:p14="http://schemas.microsoft.com/office/powerpoint/2010/main" xmlns="" val="316476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b="1" dirty="0">
                <a:solidFill>
                  <a:srgbClr val="660066"/>
                </a:solidFill>
              </a:rPr>
              <a:t>Les droits familiaux remis en cause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380144" y="1417638"/>
            <a:ext cx="8306656" cy="5182372"/>
          </a:xfrm>
        </p:spPr>
        <p:txBody>
          <a:bodyPr>
            <a:normAutofit/>
          </a:bodyPr>
          <a:lstStyle/>
          <a:p>
            <a:pPr marL="0" indent="0" algn="just">
              <a:buNone/>
            </a:pPr>
            <a:r>
              <a:rPr lang="fr-FR" sz="1800" b="1" dirty="0"/>
              <a:t>Le gouvernement supprime :</a:t>
            </a:r>
          </a:p>
          <a:p>
            <a:pPr algn="just"/>
            <a:r>
              <a:rPr lang="fr-FR" sz="1800" b="1" dirty="0">
                <a:solidFill>
                  <a:srgbClr val="FF0000"/>
                </a:solidFill>
              </a:rPr>
              <a:t>La Majoration de Durée d’Assurance (MDA)</a:t>
            </a:r>
            <a:r>
              <a:rPr lang="fr-FR" sz="1800" dirty="0"/>
              <a:t> 2 ans de cotisations par enfant dans le privé et 6 mois dans le public pour les mères. </a:t>
            </a:r>
            <a:r>
              <a:rPr lang="fr-FR" sz="1800" i="1" dirty="0"/>
              <a:t>Majoration qui améliore considérablement le montant de la pension en partant avec une carrière complète.</a:t>
            </a:r>
          </a:p>
          <a:p>
            <a:pPr algn="just"/>
            <a:r>
              <a:rPr lang="fr-FR" sz="1800" b="1" dirty="0">
                <a:solidFill>
                  <a:srgbClr val="FF0000"/>
                </a:solidFill>
              </a:rPr>
              <a:t>La majoration de pension de 10% </a:t>
            </a:r>
            <a:r>
              <a:rPr lang="fr-FR" sz="1800" dirty="0"/>
              <a:t>pour le père et la mère des familles de 3 enfants ou plus.</a:t>
            </a:r>
          </a:p>
          <a:p>
            <a:pPr marL="0" indent="0" algn="just">
              <a:buNone/>
            </a:pPr>
            <a:r>
              <a:rPr lang="fr-FR" sz="1800" b="1" dirty="0">
                <a:solidFill>
                  <a:srgbClr val="FF0000"/>
                </a:solidFill>
              </a:rPr>
              <a:t>A la place, une majoration de 5% par enfant </a:t>
            </a:r>
            <a:r>
              <a:rPr lang="fr-FR" sz="1800" b="1" dirty="0"/>
              <a:t>à partager ou à prendre intégralement par la mère. </a:t>
            </a:r>
            <a:r>
              <a:rPr lang="fr-FR" sz="1500" i="1" dirty="0"/>
              <a:t>NB: le gouvernement a amendé son texte qui prévoit désormais que la moitié de la majoration est acquise à la mère. Cette modification ne suffit pas à compenser la suppression de la MDA. Les cas types publiés par le Parisien et retirés de l’étude d’impact montrent que les mères seraient pénalisées même si c’est elles qui prennent la majoration</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pPr/>
              <a:t>5</a:t>
            </a:fld>
            <a:endParaRPr lang="fr-FR"/>
          </a:p>
        </p:txBody>
      </p:sp>
      <p:pic>
        <p:nvPicPr>
          <p:cNvPr id="5" name="Image 4" descr="1-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93483" y="4907741"/>
            <a:ext cx="5726517" cy="1813734"/>
          </a:xfrm>
          <a:prstGeom prst="rect">
            <a:avLst/>
          </a:prstGeom>
        </p:spPr>
      </p:pic>
    </p:spTree>
    <p:extLst>
      <p:ext uri="{BB962C8B-B14F-4D97-AF65-F5344CB8AC3E}">
        <p14:creationId xmlns:p14="http://schemas.microsoft.com/office/powerpoint/2010/main" xmlns="" val="246057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La pension de réversion fragilisée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8229600" cy="4818366"/>
          </a:xfrm>
        </p:spPr>
        <p:txBody>
          <a:bodyPr>
            <a:noAutofit/>
          </a:bodyPr>
          <a:lstStyle/>
          <a:p>
            <a:pPr marL="0" indent="0" algn="ctr">
              <a:buNone/>
            </a:pPr>
            <a:r>
              <a:rPr lang="fr-FR" sz="2200" dirty="0"/>
              <a:t>Les bénéficiaires sont à </a:t>
            </a:r>
            <a:r>
              <a:rPr lang="fr-FR" sz="2200" b="1" dirty="0">
                <a:solidFill>
                  <a:srgbClr val="FF0000"/>
                </a:solidFill>
              </a:rPr>
              <a:t>90%</a:t>
            </a:r>
            <a:r>
              <a:rPr lang="fr-FR" sz="2200" dirty="0"/>
              <a:t> des femmes</a:t>
            </a:r>
          </a:p>
          <a:p>
            <a:r>
              <a:rPr lang="fr-FR" sz="2200" b="1" dirty="0">
                <a:solidFill>
                  <a:srgbClr val="FF0000"/>
                </a:solidFill>
              </a:rPr>
              <a:t>Grâce à la mobilisation: droits ouverts à 55 ans</a:t>
            </a:r>
            <a:r>
              <a:rPr lang="fr-FR" sz="2200" dirty="0">
                <a:solidFill>
                  <a:srgbClr val="FF0000"/>
                </a:solidFill>
              </a:rPr>
              <a:t>.</a:t>
            </a:r>
            <a:r>
              <a:rPr lang="fr-FR" sz="2200" dirty="0"/>
              <a:t> Mais </a:t>
            </a:r>
            <a:r>
              <a:rPr lang="fr-FR" sz="2200" i="1" dirty="0"/>
              <a:t>recul pour la fonction publique et certains régimes spéciaux où la réversion est accessible sans condition d’âge.</a:t>
            </a:r>
          </a:p>
          <a:p>
            <a:r>
              <a:rPr lang="fr-FR" sz="2200" b="1" dirty="0">
                <a:solidFill>
                  <a:srgbClr val="FF0000"/>
                </a:solidFill>
              </a:rPr>
              <a:t>Ne sera plus automatiquement accessible après un divorce. </a:t>
            </a:r>
            <a:r>
              <a:rPr lang="fr-FR" sz="2200" i="1" dirty="0">
                <a:solidFill>
                  <a:srgbClr val="FF0000"/>
                </a:solidFill>
              </a:rPr>
              <a:t>45%</a:t>
            </a:r>
            <a:r>
              <a:rPr lang="fr-FR" sz="2200" i="1" dirty="0"/>
              <a:t> des mariages finissent par un divorce.</a:t>
            </a:r>
            <a:r>
              <a:rPr lang="fr-FR" sz="1600" i="1" dirty="0"/>
              <a:t> NB: le gouvernement a amendé le projet de loi pour prévoir dans certaines conditions très restrictives la possibilité de conserver la réversion (condition de ressource + prouver baisse de salaire pour charges familiales + réversion proratisée aux années de mariage)</a:t>
            </a:r>
          </a:p>
          <a:p>
            <a:r>
              <a:rPr lang="fr-FR" sz="2200" b="1" dirty="0">
                <a:solidFill>
                  <a:srgbClr val="FF0000"/>
                </a:solidFill>
              </a:rPr>
              <a:t>Le mode de calcul modifié</a:t>
            </a:r>
            <a:r>
              <a:rPr lang="fr-FR" sz="2200" dirty="0">
                <a:solidFill>
                  <a:srgbClr val="FF0000"/>
                </a:solidFill>
              </a:rPr>
              <a:t>. </a:t>
            </a:r>
            <a:r>
              <a:rPr lang="fr-FR" sz="2200" dirty="0"/>
              <a:t>Aujourd’hui 50% des revenus du conjoint décédé, demain elle devra maintenir </a:t>
            </a:r>
            <a:r>
              <a:rPr lang="fr-FR" sz="2200" b="1" dirty="0">
                <a:solidFill>
                  <a:srgbClr val="FF0000"/>
                </a:solidFill>
              </a:rPr>
              <a:t>70% des revenus du couple</a:t>
            </a:r>
            <a:r>
              <a:rPr lang="fr-FR" sz="2200" dirty="0"/>
              <a:t>. </a:t>
            </a:r>
            <a:r>
              <a:rPr lang="fr-FR" sz="1600" i="1" dirty="0"/>
              <a:t>Pour de nombreuses personnes, baisse du montant de la réversion (notamment si peu d’écarts de revenu entre les 2 conjoint.es).</a:t>
            </a:r>
          </a:p>
          <a:p>
            <a:r>
              <a:rPr lang="fr-FR" sz="2200" b="1" i="1" dirty="0">
                <a:solidFill>
                  <a:srgbClr val="FF0000"/>
                </a:solidFill>
              </a:rPr>
              <a:t>Et bien sûr, toujours pas d’élargissement de la réversion aux couples non mariés et au PACS !</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pPr/>
              <a:t>6</a:t>
            </a:fld>
            <a:endParaRPr lang="fr-FR"/>
          </a:p>
        </p:txBody>
      </p:sp>
    </p:spTree>
    <p:extLst>
      <p:ext uri="{BB962C8B-B14F-4D97-AF65-F5344CB8AC3E}">
        <p14:creationId xmlns:p14="http://schemas.microsoft.com/office/powerpoint/2010/main" xmlns="" val="74866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Pas de prise en compte de la pénibilité</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198" y="1600201"/>
            <a:ext cx="4985827" cy="3264755"/>
          </a:xfrm>
        </p:spPr>
        <p:txBody>
          <a:bodyPr>
            <a:noAutofit/>
          </a:bodyPr>
          <a:lstStyle/>
          <a:p>
            <a:r>
              <a:rPr lang="fr-FR" sz="2000" b="1" dirty="0">
                <a:solidFill>
                  <a:srgbClr val="FF0000"/>
                </a:solidFill>
              </a:rPr>
              <a:t>Les départs anticipés sont supprimés</a:t>
            </a:r>
            <a:endParaRPr lang="fr-FR" sz="2000" dirty="0">
              <a:solidFill>
                <a:srgbClr val="FF0000"/>
              </a:solidFill>
            </a:endParaRPr>
          </a:p>
          <a:p>
            <a:pPr marL="0" indent="0">
              <a:buNone/>
            </a:pPr>
            <a:r>
              <a:rPr lang="fr-FR" sz="2000" i="1" dirty="0"/>
              <a:t>Concerne 400 000 femmes (</a:t>
            </a:r>
            <a:r>
              <a:rPr lang="fr-FR" sz="2000" i="1" dirty="0" err="1"/>
              <a:t>sage-femmes</a:t>
            </a:r>
            <a:r>
              <a:rPr lang="fr-FR" sz="2000" i="1" dirty="0"/>
              <a:t>, aides-soignantes, infirmières, …) qui bénéficient de la catégorie active et peuvent partir à partir de 57 ans</a:t>
            </a:r>
          </a:p>
          <a:p>
            <a:r>
              <a:rPr lang="fr-FR" sz="2000" b="1" dirty="0">
                <a:solidFill>
                  <a:srgbClr val="FF0000"/>
                </a:solidFill>
              </a:rPr>
              <a:t>A la place, le « compte professionnel de prévention » (C2P)</a:t>
            </a:r>
            <a:r>
              <a:rPr lang="fr-FR" sz="2000" dirty="0">
                <a:solidFill>
                  <a:srgbClr val="FF0000"/>
                </a:solidFill>
              </a:rPr>
              <a:t> </a:t>
            </a:r>
            <a:r>
              <a:rPr lang="fr-FR" sz="2000" b="1" dirty="0">
                <a:solidFill>
                  <a:srgbClr val="FF0000"/>
                </a:solidFill>
              </a:rPr>
              <a:t>avec des critères restrictifs et discriminants… </a:t>
            </a:r>
          </a:p>
          <a:p>
            <a:pPr marL="0" indent="0">
              <a:buNone/>
            </a:pPr>
            <a:r>
              <a:rPr lang="fr-FR" sz="2000" i="1" dirty="0"/>
              <a:t>Dans le privé, 3% des salarié.es en bénéficient dont 75% d’hommes.</a:t>
            </a:r>
          </a:p>
        </p:txBody>
      </p:sp>
      <p:pic>
        <p:nvPicPr>
          <p:cNvPr id="4" name="Image 3" descr="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46243" y="1510883"/>
            <a:ext cx="3340557" cy="3354073"/>
          </a:xfrm>
          <a:prstGeom prst="rect">
            <a:avLst/>
          </a:prstGeom>
        </p:spPr>
      </p:pic>
      <p:sp>
        <p:nvSpPr>
          <p:cNvPr id="7" name="Rectangle 6"/>
          <p:cNvSpPr/>
          <p:nvPr/>
        </p:nvSpPr>
        <p:spPr>
          <a:xfrm>
            <a:off x="703057" y="4864956"/>
            <a:ext cx="7819713" cy="1754326"/>
          </a:xfrm>
          <a:prstGeom prst="rect">
            <a:avLst/>
          </a:prstGeom>
          <a:solidFill>
            <a:srgbClr val="FFFF00"/>
          </a:solidFill>
        </p:spPr>
        <p:txBody>
          <a:bodyPr wrap="square">
            <a:spAutoFit/>
          </a:bodyPr>
          <a:lstStyle/>
          <a:p>
            <a:pPr marL="285750" lvl="0" indent="-285750" fontAlgn="base">
              <a:buFont typeface="Arial" panose="020B0604020202020204" pitchFamily="34" charset="0"/>
              <a:buChar char="•"/>
            </a:pPr>
            <a:r>
              <a:rPr lang="fr-FR" i="1" dirty="0">
                <a:ln>
                  <a:solidFill>
                    <a:srgbClr val="660066"/>
                  </a:solidFill>
                </a:ln>
              </a:rPr>
              <a:t>l’espérance de vie en bonne santé stagne à 63,4 ans en moyenne…</a:t>
            </a:r>
          </a:p>
          <a:p>
            <a:pPr marL="285750" lvl="0" indent="-285750" fontAlgn="base">
              <a:buFont typeface="Arial" panose="020B0604020202020204" pitchFamily="34" charset="0"/>
              <a:buChar char="•"/>
            </a:pPr>
            <a:r>
              <a:rPr lang="fr-FR" i="1" dirty="0">
                <a:ln>
                  <a:solidFill>
                    <a:srgbClr val="660066"/>
                  </a:solidFill>
                </a:ln>
              </a:rPr>
              <a:t>l’espérance de vie en bonne santé n’est que de 59 ans pour un ouvrier</a:t>
            </a:r>
          </a:p>
          <a:p>
            <a:pPr marL="285750" lvl="0" indent="-285750" fontAlgn="base">
              <a:buFont typeface="Arial" panose="020B0604020202020204" pitchFamily="34" charset="0"/>
              <a:buChar char="•"/>
            </a:pPr>
            <a:r>
              <a:rPr lang="fr-FR" i="1" dirty="0">
                <a:ln>
                  <a:solidFill>
                    <a:srgbClr val="660066"/>
                  </a:solidFill>
                </a:ln>
              </a:rPr>
              <a:t>l’espérance de vie d’une infirmière est de 7 ans inférieure à celle de la moyenne des femmes</a:t>
            </a:r>
          </a:p>
          <a:p>
            <a:pPr marL="285750" lvl="0" indent="-285750" fontAlgn="base">
              <a:buFont typeface="Arial" panose="020B0604020202020204" pitchFamily="34" charset="0"/>
              <a:buChar char="•"/>
            </a:pPr>
            <a:r>
              <a:rPr lang="fr-FR" i="1" dirty="0">
                <a:ln>
                  <a:solidFill>
                    <a:srgbClr val="660066"/>
                  </a:solidFill>
                </a:ln>
              </a:rPr>
              <a:t>20% des infirmières et 30% des aides-soignantes partent à la retraite en incapacité</a:t>
            </a: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pPr/>
              <a:t>7</a:t>
            </a:fld>
            <a:endParaRPr lang="fr-FR"/>
          </a:p>
        </p:txBody>
      </p:sp>
    </p:spTree>
    <p:extLst>
      <p:ext uri="{BB962C8B-B14F-4D97-AF65-F5344CB8AC3E}">
        <p14:creationId xmlns:p14="http://schemas.microsoft.com/office/powerpoint/2010/main" xmlns="" val="39389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070207" cy="2198774"/>
          </a:xfrm>
        </p:spPr>
        <p:txBody>
          <a:bodyPr>
            <a:normAutofit fontScale="70000" lnSpcReduction="20000"/>
          </a:bodyPr>
          <a:lstStyle/>
          <a:p>
            <a:r>
              <a:rPr lang="fr-FR" b="1" dirty="0">
                <a:solidFill>
                  <a:srgbClr val="FF0000"/>
                </a:solidFill>
              </a:rPr>
              <a:t>Pénalisées par le calcul </a:t>
            </a:r>
            <a:r>
              <a:rPr lang="fr-FR" dirty="0"/>
              <a:t>sur l’ensemble de la carrière au lieu des 6 derniers mois : </a:t>
            </a:r>
            <a:r>
              <a:rPr lang="fr-FR" dirty="0">
                <a:solidFill>
                  <a:srgbClr val="FF0000"/>
                </a:solidFill>
              </a:rPr>
              <a:t>63%</a:t>
            </a:r>
            <a:r>
              <a:rPr lang="fr-FR" dirty="0"/>
              <a:t> des fonctionnaires sont des femmes</a:t>
            </a:r>
          </a:p>
          <a:p>
            <a:pPr marL="0" indent="0">
              <a:buNone/>
            </a:pPr>
            <a:endParaRPr lang="fr-FR" dirty="0"/>
          </a:p>
          <a:p>
            <a:r>
              <a:rPr lang="fr-FR" b="1" dirty="0">
                <a:solidFill>
                  <a:srgbClr val="FF0000"/>
                </a:solidFill>
              </a:rPr>
              <a:t>Mais elles seront encore plus pénalisées car la « contrepartie » proposée par le gouvernement, la prise en compte des primes</a:t>
            </a:r>
            <a:r>
              <a:rPr lang="fr-FR" dirty="0"/>
              <a:t>, sera non seulement insuffisante à neutraliser ce recul, mais en plus très discriminante pour les femmes. </a:t>
            </a:r>
          </a:p>
          <a:p>
            <a:pPr marL="0" indent="0">
              <a:buNone/>
            </a:pPr>
            <a:endParaRPr lang="fr-FR" dirty="0"/>
          </a:p>
          <a:p>
            <a:pPr marL="0" indent="0">
              <a:buNone/>
            </a:pPr>
            <a:endParaRPr lang="fr-FR" dirty="0"/>
          </a:p>
        </p:txBody>
      </p:sp>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Pour les femmes fonctionnaires, </a:t>
            </a:r>
            <a:br>
              <a:rPr lang="fr-FR" b="1" dirty="0">
                <a:solidFill>
                  <a:srgbClr val="660066"/>
                </a:solidFill>
              </a:rPr>
            </a:br>
            <a:r>
              <a:rPr lang="fr-FR" b="1" dirty="0">
                <a:solidFill>
                  <a:srgbClr val="660066"/>
                </a:solidFill>
              </a:rPr>
              <a:t>la double peine</a:t>
            </a:r>
            <a:r>
              <a:rPr lang="fr-FR" dirty="0">
                <a:solidFill>
                  <a:srgbClr val="660066"/>
                </a:solidFill>
                <a:effectLst/>
              </a:rPr>
              <a:t> </a:t>
            </a:r>
            <a:endParaRPr lang="fr-FR" dirty="0">
              <a:solidFill>
                <a:srgbClr val="660066"/>
              </a:solidFill>
            </a:endParaRPr>
          </a:p>
        </p:txBody>
      </p:sp>
      <p:pic>
        <p:nvPicPr>
          <p:cNvPr id="4" name="Image 3" descr="1-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6303" y="3946399"/>
            <a:ext cx="3355801" cy="2684641"/>
          </a:xfrm>
          <a:prstGeom prst="rect">
            <a:avLst/>
          </a:prstGeom>
        </p:spPr>
      </p:pic>
      <p:sp>
        <p:nvSpPr>
          <p:cNvPr id="5" name="ZoneTexte 4"/>
          <p:cNvSpPr txBox="1"/>
          <p:nvPr/>
        </p:nvSpPr>
        <p:spPr>
          <a:xfrm>
            <a:off x="4263704" y="4037119"/>
            <a:ext cx="4547194" cy="2523768"/>
          </a:xfrm>
          <a:prstGeom prst="rect">
            <a:avLst/>
          </a:prstGeom>
          <a:noFill/>
        </p:spPr>
        <p:txBody>
          <a:bodyPr wrap="square" rtlCol="0">
            <a:spAutoFit/>
          </a:bodyPr>
          <a:lstStyle/>
          <a:p>
            <a:r>
              <a:rPr lang="fr-FR" sz="2000" i="1" dirty="0"/>
              <a:t>Les filières dans </a:t>
            </a:r>
            <a:r>
              <a:rPr lang="fr-FR" sz="2000" i="1" dirty="0">
                <a:solidFill>
                  <a:srgbClr val="FF0000"/>
                </a:solidFill>
              </a:rPr>
              <a:t>lesquelles les femmes sont concentrées ont peu ou pas de primes </a:t>
            </a:r>
            <a:r>
              <a:rPr lang="fr-FR" sz="2000" i="1" dirty="0"/>
              <a:t>(éducation nationale, …)</a:t>
            </a:r>
          </a:p>
          <a:p>
            <a:endParaRPr lang="fr-FR" sz="2000" i="1" dirty="0"/>
          </a:p>
          <a:p>
            <a:r>
              <a:rPr lang="fr-FR" sz="2000" i="1" dirty="0"/>
              <a:t>En global dans la fonction publique</a:t>
            </a:r>
            <a:r>
              <a:rPr lang="fr-FR" sz="2000" i="1" dirty="0">
                <a:solidFill>
                  <a:srgbClr val="FF0000"/>
                </a:solidFill>
              </a:rPr>
              <a:t>, les femmes touchent 1/3 de primes de moins </a:t>
            </a:r>
            <a:r>
              <a:rPr lang="fr-FR" sz="2000" i="1" dirty="0"/>
              <a:t>que les hommes.</a:t>
            </a:r>
          </a:p>
          <a:p>
            <a:endParaRPr lang="fr-FR" dirty="0"/>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pPr/>
              <a:t>8</a:t>
            </a:fld>
            <a:endParaRPr lang="fr-FR"/>
          </a:p>
        </p:txBody>
      </p:sp>
    </p:spTree>
    <p:extLst>
      <p:ext uri="{BB962C8B-B14F-4D97-AF65-F5344CB8AC3E}">
        <p14:creationId xmlns:p14="http://schemas.microsoft.com/office/powerpoint/2010/main" xmlns="" val="66246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Des avancées en trompe l’œil</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p:txBody>
          <a:bodyPr>
            <a:normAutofit fontScale="62500" lnSpcReduction="20000"/>
          </a:bodyPr>
          <a:lstStyle/>
          <a:p>
            <a:r>
              <a:rPr lang="fr-FR" sz="3400" b="1" i="1" dirty="0"/>
              <a:t>« Il y aura un minimum de retraite à 1000 € »… pour une carrière complète à partir de l’âge d’équilibre (entre 64 et 66 ans)</a:t>
            </a:r>
          </a:p>
          <a:p>
            <a:pPr marL="0" indent="0">
              <a:buNone/>
            </a:pPr>
            <a:r>
              <a:rPr lang="fr-FR" sz="3400" dirty="0">
                <a:solidFill>
                  <a:srgbClr val="FF0000"/>
                </a:solidFill>
              </a:rPr>
              <a:t>40% des femmes n’ont pas de carrière complète</a:t>
            </a:r>
          </a:p>
          <a:p>
            <a:pPr marL="0" indent="0">
              <a:buNone/>
            </a:pPr>
            <a:endParaRPr lang="fr-FR" sz="3400" dirty="0">
              <a:solidFill>
                <a:srgbClr val="FF0000"/>
              </a:solidFill>
            </a:endParaRPr>
          </a:p>
          <a:p>
            <a:r>
              <a:rPr lang="fr-FR" sz="3400" b="1" i="1" dirty="0"/>
              <a:t>« Toute heure travaillée sera validée »</a:t>
            </a:r>
          </a:p>
          <a:p>
            <a:pPr marL="0" indent="0">
              <a:buNone/>
            </a:pPr>
            <a:r>
              <a:rPr lang="fr-FR" sz="3400" dirty="0">
                <a:solidFill>
                  <a:srgbClr val="FF0000"/>
                </a:solidFill>
              </a:rPr>
              <a:t>Seules 4% de femmes travaillent moins de 150 heures par trimestre. </a:t>
            </a:r>
            <a:r>
              <a:rPr lang="fr-FR" sz="3400" dirty="0"/>
              <a:t>Ceci ne rattrapera pas la pénalisation de la prise en compte de ces années dans le calcul de la retraite. </a:t>
            </a:r>
          </a:p>
          <a:p>
            <a:pPr marL="0" indent="0">
              <a:buNone/>
            </a:pPr>
            <a:endParaRPr lang="fr-FR" sz="3400" dirty="0"/>
          </a:p>
          <a:p>
            <a:r>
              <a:rPr lang="fr-FR" sz="3400" dirty="0"/>
              <a:t> </a:t>
            </a:r>
            <a:r>
              <a:rPr lang="fr-FR" sz="3400" b="1" dirty="0"/>
              <a:t>« L’âge pivot permettra aux femmes de partir à 64 ans au lieu de 67 ans »</a:t>
            </a:r>
          </a:p>
          <a:p>
            <a:pPr marL="0" indent="0">
              <a:buNone/>
            </a:pPr>
            <a:r>
              <a:rPr lang="fr-FR" sz="3400" dirty="0">
                <a:solidFill>
                  <a:srgbClr val="FF0000"/>
                </a:solidFill>
              </a:rPr>
              <a:t>Aujourd’hui, 60% des femmes (et 70% des hommes) partent à la retraite avant 62 ans. </a:t>
            </a:r>
            <a:r>
              <a:rPr lang="fr-FR" sz="3400" dirty="0"/>
              <a:t>Pour la majorité des femmes, l’âge pivot à 64 ans se traduira par une baisse de pension ou par un départ plus tardif…</a:t>
            </a:r>
            <a:r>
              <a:rPr lang="fr-FR" sz="3400" dirty="0">
                <a:effectLst/>
              </a:rPr>
              <a:t> </a:t>
            </a:r>
            <a:endParaRPr lang="fr-FR" sz="34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pPr/>
              <a:t>9</a:t>
            </a:fld>
            <a:endParaRPr lang="fr-FR"/>
          </a:p>
        </p:txBody>
      </p:sp>
    </p:spTree>
    <p:extLst>
      <p:ext uri="{BB962C8B-B14F-4D97-AF65-F5344CB8AC3E}">
        <p14:creationId xmlns:p14="http://schemas.microsoft.com/office/powerpoint/2010/main" xmlns="" val="120045467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1043</Words>
  <Application>Microsoft Office PowerPoint</Application>
  <PresentationFormat>Affichage à l'écran (4:3)</PresentationFormat>
  <Paragraphs>86</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Les femmes « grandes perdantes » de la réforme des retraites </vt:lpstr>
      <vt:lpstr>Une situation déjà très dégradée aujourd’hui </vt:lpstr>
      <vt:lpstr>On retrouve évidemment ces inégalités à la retraite </vt:lpstr>
      <vt:lpstr>Les 2 principes centraux de la réforme des retraites pénaliseront particulièrement les femmes </vt:lpstr>
      <vt:lpstr>Les droits familiaux remis en cause </vt:lpstr>
      <vt:lpstr>La pension de réversion fragilisée </vt:lpstr>
      <vt:lpstr>Pas de prise en compte de la pénibilité </vt:lpstr>
      <vt:lpstr>Pour les femmes fonctionnaires,  la double peine </vt:lpstr>
      <vt:lpstr>Des avancées en trompe l’œil </vt:lpstr>
      <vt:lpstr>Une réforme féministe devrait au contraire </vt:lpstr>
      <vt:lpstr> Mettre fin aux inégalités femmes hommes :  la solution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Retraites</dc:title>
  <dc:creator>Delphine COLIN</dc:creator>
  <cp:lastModifiedBy>nicolas</cp:lastModifiedBy>
  <cp:revision>26</cp:revision>
  <cp:lastPrinted>2020-02-13T08:36:29Z</cp:lastPrinted>
  <dcterms:created xsi:type="dcterms:W3CDTF">2020-02-12T14:39:12Z</dcterms:created>
  <dcterms:modified xsi:type="dcterms:W3CDTF">2020-02-20T22:28:00Z</dcterms:modified>
</cp:coreProperties>
</file>