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4172" r:id="rId2"/>
    <p:sldMasterId id="2147484309" r:id="rId3"/>
  </p:sldMasterIdLst>
  <p:notesMasterIdLst>
    <p:notesMasterId r:id="rId24"/>
  </p:notesMasterIdLst>
  <p:handoutMasterIdLst>
    <p:handoutMasterId r:id="rId25"/>
  </p:handoutMasterIdLst>
  <p:sldIdLst>
    <p:sldId id="316" r:id="rId4"/>
    <p:sldId id="386" r:id="rId5"/>
    <p:sldId id="410" r:id="rId6"/>
    <p:sldId id="423" r:id="rId7"/>
    <p:sldId id="413" r:id="rId8"/>
    <p:sldId id="403" r:id="rId9"/>
    <p:sldId id="434" r:id="rId10"/>
    <p:sldId id="416" r:id="rId11"/>
    <p:sldId id="431" r:id="rId12"/>
    <p:sldId id="432" r:id="rId13"/>
    <p:sldId id="435" r:id="rId14"/>
    <p:sldId id="427" r:id="rId15"/>
    <p:sldId id="429" r:id="rId16"/>
    <p:sldId id="430" r:id="rId17"/>
    <p:sldId id="419" r:id="rId18"/>
    <p:sldId id="408" r:id="rId19"/>
    <p:sldId id="426" r:id="rId20"/>
    <p:sldId id="421" r:id="rId21"/>
    <p:sldId id="433" r:id="rId22"/>
    <p:sldId id="396" r:id="rId23"/>
  </p:sldIdLst>
  <p:sldSz cx="9144000" cy="6858000" type="screen4x3"/>
  <p:notesSz cx="6843713" cy="9717088"/>
  <p:defaultTextStyle>
    <a:defPPr>
      <a:defRPr lang="en-GB"/>
    </a:defPPr>
    <a:lvl1pPr algn="ctr" rtl="0" fontAlgn="base">
      <a:spcBef>
        <a:spcPct val="0"/>
      </a:spcBef>
      <a:spcAft>
        <a:spcPct val="0"/>
      </a:spcAft>
      <a:defRPr sz="2400" kern="1200">
        <a:solidFill>
          <a:schemeClr val="tx1"/>
        </a:solidFill>
        <a:latin typeface="Arial" charset="0"/>
        <a:ea typeface="+mn-ea"/>
        <a:cs typeface="+mn-cs"/>
      </a:defRPr>
    </a:lvl1pPr>
    <a:lvl2pPr marL="457200" algn="ctr" rtl="0" fontAlgn="base">
      <a:spcBef>
        <a:spcPct val="0"/>
      </a:spcBef>
      <a:spcAft>
        <a:spcPct val="0"/>
      </a:spcAft>
      <a:defRPr sz="2400" kern="1200">
        <a:solidFill>
          <a:schemeClr val="tx1"/>
        </a:solidFill>
        <a:latin typeface="Arial" charset="0"/>
        <a:ea typeface="+mn-ea"/>
        <a:cs typeface="+mn-cs"/>
      </a:defRPr>
    </a:lvl2pPr>
    <a:lvl3pPr marL="914400" algn="ctr" rtl="0" fontAlgn="base">
      <a:spcBef>
        <a:spcPct val="0"/>
      </a:spcBef>
      <a:spcAft>
        <a:spcPct val="0"/>
      </a:spcAft>
      <a:defRPr sz="2400" kern="1200">
        <a:solidFill>
          <a:schemeClr val="tx1"/>
        </a:solidFill>
        <a:latin typeface="Arial" charset="0"/>
        <a:ea typeface="+mn-ea"/>
        <a:cs typeface="+mn-cs"/>
      </a:defRPr>
    </a:lvl3pPr>
    <a:lvl4pPr marL="1371600" algn="ctr" rtl="0" fontAlgn="base">
      <a:spcBef>
        <a:spcPct val="0"/>
      </a:spcBef>
      <a:spcAft>
        <a:spcPct val="0"/>
      </a:spcAft>
      <a:defRPr sz="2400" kern="1200">
        <a:solidFill>
          <a:schemeClr val="tx1"/>
        </a:solidFill>
        <a:latin typeface="Arial" charset="0"/>
        <a:ea typeface="+mn-ea"/>
        <a:cs typeface="+mn-cs"/>
      </a:defRPr>
    </a:lvl4pPr>
    <a:lvl5pPr marL="1828800" algn="ctr"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060">
          <p15:clr>
            <a:srgbClr val="A4A3A4"/>
          </p15:clr>
        </p15:guide>
        <p15:guide id="2" pos="215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00FF"/>
    <a:srgbClr val="FF0000"/>
    <a:srgbClr val="0066FF"/>
    <a:srgbClr val="FFFF00"/>
    <a:srgbClr val="FFFF66"/>
    <a:srgbClr val="99CC00"/>
    <a:srgbClr val="FFCC00"/>
    <a:srgbClr val="00999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25549" autoAdjust="0"/>
    <p:restoredTop sz="78032" autoAdjust="0"/>
  </p:normalViewPr>
  <p:slideViewPr>
    <p:cSldViewPr>
      <p:cViewPr>
        <p:scale>
          <a:sx n="90" d="100"/>
          <a:sy n="90" d="100"/>
        </p:scale>
        <p:origin x="-2244" y="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8" d="100"/>
          <a:sy n="58" d="100"/>
        </p:scale>
        <p:origin x="-1812" y="-72"/>
      </p:cViewPr>
      <p:guideLst>
        <p:guide orient="horz" pos="3060"/>
        <p:guide pos="2156"/>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hdr" sz="quarter"/>
          </p:nvPr>
        </p:nvSpPr>
        <p:spPr bwMode="auto">
          <a:xfrm>
            <a:off x="0" y="0"/>
            <a:ext cx="2966201" cy="48624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smtClean="0"/>
            </a:lvl1pPr>
          </a:lstStyle>
          <a:p>
            <a:pPr>
              <a:defRPr/>
            </a:pPr>
            <a:endParaRPr lang="en-US" altLang="en-US"/>
          </a:p>
        </p:txBody>
      </p:sp>
      <p:sp>
        <p:nvSpPr>
          <p:cNvPr id="61443" name="Rectangle 3"/>
          <p:cNvSpPr>
            <a:spLocks noGrp="1" noChangeArrowheads="1"/>
          </p:cNvSpPr>
          <p:nvPr>
            <p:ph type="dt" sz="quarter" idx="1"/>
          </p:nvPr>
        </p:nvSpPr>
        <p:spPr bwMode="auto">
          <a:xfrm>
            <a:off x="3877513" y="0"/>
            <a:ext cx="2966201" cy="48624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ltLang="en-US"/>
          </a:p>
        </p:txBody>
      </p:sp>
      <p:sp>
        <p:nvSpPr>
          <p:cNvPr id="61444" name="Rectangle 4"/>
          <p:cNvSpPr>
            <a:spLocks noGrp="1" noChangeArrowheads="1"/>
          </p:cNvSpPr>
          <p:nvPr>
            <p:ph type="ftr" sz="quarter" idx="2"/>
          </p:nvPr>
        </p:nvSpPr>
        <p:spPr bwMode="auto">
          <a:xfrm>
            <a:off x="0" y="9230843"/>
            <a:ext cx="2966201" cy="486246"/>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smtClean="0"/>
            </a:lvl1pPr>
          </a:lstStyle>
          <a:p>
            <a:pPr>
              <a:defRPr/>
            </a:pPr>
            <a:endParaRPr lang="en-US" altLang="en-US"/>
          </a:p>
        </p:txBody>
      </p:sp>
      <p:sp>
        <p:nvSpPr>
          <p:cNvPr id="61445" name="Rectangle 5"/>
          <p:cNvSpPr>
            <a:spLocks noGrp="1" noChangeArrowheads="1"/>
          </p:cNvSpPr>
          <p:nvPr>
            <p:ph type="sldNum" sz="quarter" idx="3"/>
          </p:nvPr>
        </p:nvSpPr>
        <p:spPr bwMode="auto">
          <a:xfrm>
            <a:off x="3877513" y="9230843"/>
            <a:ext cx="2966201" cy="486246"/>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3F6B2121-1050-4F21-B342-A8535BDE9C0B}" type="slidenum">
              <a:rPr lang="en-GB" altLang="en-US"/>
              <a:pPr>
                <a:defRPr/>
              </a:pPr>
              <a:t>‹N°›</a:t>
            </a:fld>
            <a:endParaRPr lang="en-GB" altLang="en-US"/>
          </a:p>
        </p:txBody>
      </p:sp>
    </p:spTree>
    <p:extLst>
      <p:ext uri="{BB962C8B-B14F-4D97-AF65-F5344CB8AC3E}">
        <p14:creationId xmlns:p14="http://schemas.microsoft.com/office/powerpoint/2010/main" xmlns="" val="7102076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2966201" cy="48624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smtClean="0">
                <a:latin typeface="Times New Roman" pitchFamily="18" charset="0"/>
              </a:defRPr>
            </a:lvl1pPr>
          </a:lstStyle>
          <a:p>
            <a:pPr>
              <a:defRPr/>
            </a:pPr>
            <a:endParaRPr lang="fr-FR" altLang="en-US"/>
          </a:p>
        </p:txBody>
      </p:sp>
      <p:sp>
        <p:nvSpPr>
          <p:cNvPr id="20483" name="Rectangle 3"/>
          <p:cNvSpPr>
            <a:spLocks noGrp="1" noChangeArrowheads="1"/>
          </p:cNvSpPr>
          <p:nvPr>
            <p:ph type="dt" idx="1"/>
          </p:nvPr>
        </p:nvSpPr>
        <p:spPr bwMode="auto">
          <a:xfrm>
            <a:off x="3877513" y="0"/>
            <a:ext cx="2966201" cy="48624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atin typeface="Times New Roman" pitchFamily="18" charset="0"/>
              </a:defRPr>
            </a:lvl1pPr>
          </a:lstStyle>
          <a:p>
            <a:pPr>
              <a:defRPr/>
            </a:pPr>
            <a:endParaRPr lang="fr-FR" altLang="en-US"/>
          </a:p>
        </p:txBody>
      </p:sp>
      <p:sp>
        <p:nvSpPr>
          <p:cNvPr id="39940" name="Rectangle 4"/>
          <p:cNvSpPr>
            <a:spLocks noGrp="1" noRot="1" noChangeAspect="1" noChangeArrowheads="1" noTextEdit="1"/>
          </p:cNvSpPr>
          <p:nvPr>
            <p:ph type="sldImg" idx="2"/>
          </p:nvPr>
        </p:nvSpPr>
        <p:spPr bwMode="auto">
          <a:xfrm>
            <a:off x="992188" y="728663"/>
            <a:ext cx="4859337" cy="364490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0485" name="Rectangle 5"/>
          <p:cNvSpPr>
            <a:spLocks noGrp="1" noChangeArrowheads="1"/>
          </p:cNvSpPr>
          <p:nvPr>
            <p:ph type="body" sz="quarter" idx="3"/>
          </p:nvPr>
        </p:nvSpPr>
        <p:spPr bwMode="auto">
          <a:xfrm>
            <a:off x="912926" y="4615421"/>
            <a:ext cx="5017863" cy="437308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noProof="0" smtClean="0"/>
              <a:t>Click to edit Master text styles</a:t>
            </a:r>
          </a:p>
          <a:p>
            <a:pPr lvl="1"/>
            <a:r>
              <a:rPr lang="fr-FR" noProof="0" smtClean="0"/>
              <a:t>Second level</a:t>
            </a:r>
          </a:p>
          <a:p>
            <a:pPr lvl="2"/>
            <a:r>
              <a:rPr lang="fr-FR" noProof="0" smtClean="0"/>
              <a:t>Third level</a:t>
            </a:r>
          </a:p>
          <a:p>
            <a:pPr lvl="3"/>
            <a:r>
              <a:rPr lang="fr-FR" noProof="0" smtClean="0"/>
              <a:t>Fourth level</a:t>
            </a:r>
          </a:p>
          <a:p>
            <a:pPr lvl="4"/>
            <a:r>
              <a:rPr lang="fr-FR" noProof="0" smtClean="0"/>
              <a:t>Fifth level</a:t>
            </a:r>
          </a:p>
        </p:txBody>
      </p:sp>
      <p:sp>
        <p:nvSpPr>
          <p:cNvPr id="20486" name="Rectangle 6"/>
          <p:cNvSpPr>
            <a:spLocks noGrp="1" noChangeArrowheads="1"/>
          </p:cNvSpPr>
          <p:nvPr>
            <p:ph type="ftr" sz="quarter" idx="4"/>
          </p:nvPr>
        </p:nvSpPr>
        <p:spPr bwMode="auto">
          <a:xfrm>
            <a:off x="0" y="9230843"/>
            <a:ext cx="2966201" cy="486246"/>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smtClean="0">
                <a:latin typeface="Times New Roman" pitchFamily="18" charset="0"/>
              </a:defRPr>
            </a:lvl1pPr>
          </a:lstStyle>
          <a:p>
            <a:pPr>
              <a:defRPr/>
            </a:pPr>
            <a:endParaRPr lang="fr-FR" altLang="en-US"/>
          </a:p>
        </p:txBody>
      </p:sp>
      <p:sp>
        <p:nvSpPr>
          <p:cNvPr id="20487" name="Rectangle 7"/>
          <p:cNvSpPr>
            <a:spLocks noGrp="1" noChangeArrowheads="1"/>
          </p:cNvSpPr>
          <p:nvPr>
            <p:ph type="sldNum" sz="quarter" idx="5"/>
          </p:nvPr>
        </p:nvSpPr>
        <p:spPr bwMode="auto">
          <a:xfrm>
            <a:off x="3877513" y="9230843"/>
            <a:ext cx="2966201" cy="486246"/>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atin typeface="Times New Roman" pitchFamily="18" charset="0"/>
              </a:defRPr>
            </a:lvl1pPr>
          </a:lstStyle>
          <a:p>
            <a:pPr>
              <a:defRPr/>
            </a:pPr>
            <a:fld id="{1828424F-84F6-4D62-A35C-DC2EFC16E6E7}" type="slidenum">
              <a:rPr lang="fr-FR" altLang="en-US"/>
              <a:pPr>
                <a:defRPr/>
              </a:pPr>
              <a:t>‹N°›</a:t>
            </a:fld>
            <a:endParaRPr lang="fr-FR" altLang="en-US"/>
          </a:p>
        </p:txBody>
      </p:sp>
    </p:spTree>
    <p:extLst>
      <p:ext uri="{BB962C8B-B14F-4D97-AF65-F5344CB8AC3E}">
        <p14:creationId xmlns:p14="http://schemas.microsoft.com/office/powerpoint/2010/main" xmlns="" val="117833328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828424F-84F6-4D62-A35C-DC2EFC16E6E7}" type="slidenum">
              <a:rPr lang="fr-FR" altLang="en-US" smtClean="0"/>
              <a:pPr>
                <a:defRPr/>
              </a:pPr>
              <a:t>1</a:t>
            </a:fld>
            <a:endParaRPr lang="fr-FR" altLang="en-US"/>
          </a:p>
        </p:txBody>
      </p:sp>
    </p:spTree>
    <p:extLst>
      <p:ext uri="{BB962C8B-B14F-4D97-AF65-F5344CB8AC3E}">
        <p14:creationId xmlns:p14="http://schemas.microsoft.com/office/powerpoint/2010/main" xmlns="" val="25001196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828424F-84F6-4D62-A35C-DC2EFC16E6E7}" type="slidenum">
              <a:rPr lang="fr-FR" altLang="en-US" smtClean="0"/>
              <a:pPr>
                <a:defRPr/>
              </a:pPr>
              <a:t>10</a:t>
            </a:fld>
            <a:endParaRPr lang="fr-FR" altLang="en-US"/>
          </a:p>
        </p:txBody>
      </p:sp>
    </p:spTree>
    <p:extLst>
      <p:ext uri="{BB962C8B-B14F-4D97-AF65-F5344CB8AC3E}">
        <p14:creationId xmlns:p14="http://schemas.microsoft.com/office/powerpoint/2010/main" xmlns="" val="26538237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1828424F-84F6-4D62-A35C-DC2EFC16E6E7}" type="slidenum">
              <a:rPr lang="fr-FR" altLang="en-US" smtClean="0"/>
              <a:pPr>
                <a:defRPr/>
              </a:pPr>
              <a:t>11</a:t>
            </a:fld>
            <a:endParaRPr lang="fr-FR" altLang="en-US"/>
          </a:p>
        </p:txBody>
      </p:sp>
    </p:spTree>
    <p:extLst>
      <p:ext uri="{BB962C8B-B14F-4D97-AF65-F5344CB8AC3E}">
        <p14:creationId xmlns:p14="http://schemas.microsoft.com/office/powerpoint/2010/main" xmlns="" val="14876012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828424F-84F6-4D62-A35C-DC2EFC16E6E7}" type="slidenum">
              <a:rPr lang="fr-FR" altLang="en-US" smtClean="0"/>
              <a:pPr>
                <a:defRPr/>
              </a:pPr>
              <a:t>12</a:t>
            </a:fld>
            <a:endParaRPr lang="fr-FR" altLang="en-US"/>
          </a:p>
        </p:txBody>
      </p:sp>
    </p:spTree>
    <p:extLst>
      <p:ext uri="{BB962C8B-B14F-4D97-AF65-F5344CB8AC3E}">
        <p14:creationId xmlns:p14="http://schemas.microsoft.com/office/powerpoint/2010/main" xmlns="" val="6980999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Ensuring the perspective of workers that deliver rescue, medical services,</a:t>
            </a:r>
            <a:r>
              <a:rPr lang="en-GB" baseline="0" dirty="0" smtClean="0"/>
              <a:t> police, reception (translation/ interpretation) and further to the integration in the labour market, finding homes etc. </a:t>
            </a:r>
            <a:endParaRPr lang="en-GB" dirty="0"/>
          </a:p>
        </p:txBody>
      </p:sp>
      <p:sp>
        <p:nvSpPr>
          <p:cNvPr id="4" name="Slide Number Placeholder 3"/>
          <p:cNvSpPr>
            <a:spLocks noGrp="1"/>
          </p:cNvSpPr>
          <p:nvPr>
            <p:ph type="sldNum" sz="quarter" idx="10"/>
          </p:nvPr>
        </p:nvSpPr>
        <p:spPr/>
        <p:txBody>
          <a:bodyPr/>
          <a:lstStyle/>
          <a:p>
            <a:pPr>
              <a:defRPr/>
            </a:pPr>
            <a:fld id="{1828424F-84F6-4D62-A35C-DC2EFC16E6E7}" type="slidenum">
              <a:rPr lang="fr-FR" altLang="en-US" smtClean="0"/>
              <a:pPr>
                <a:defRPr/>
              </a:pPr>
              <a:t>13</a:t>
            </a:fld>
            <a:endParaRPr lang="fr-FR" altLang="en-US" dirty="0"/>
          </a:p>
        </p:txBody>
      </p:sp>
    </p:spTree>
    <p:extLst>
      <p:ext uri="{BB962C8B-B14F-4D97-AF65-F5344CB8AC3E}">
        <p14:creationId xmlns:p14="http://schemas.microsoft.com/office/powerpoint/2010/main" xmlns="" val="3369906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whistleblower protections across Europe vary from country to country, some offer good protection in cooperation with trade unions, others more limited, some countries have no protection at all</a:t>
            </a:r>
          </a:p>
          <a:p>
            <a:r>
              <a:rPr lang="en-US" dirty="0" smtClean="0"/>
              <a:t>Ex: Ireland has</a:t>
            </a:r>
            <a:r>
              <a:rPr lang="en-US" baseline="0" dirty="0" smtClean="0"/>
              <a:t> a good legislation with a strong TU role </a:t>
            </a:r>
            <a:r>
              <a:rPr lang="en-US" dirty="0" smtClean="0"/>
              <a:t>, while others, such as Cyprus, have practically none.  But </a:t>
            </a:r>
            <a:r>
              <a:rPr lang="en-US" dirty="0" err="1" smtClean="0"/>
              <a:t>momemtum</a:t>
            </a:r>
            <a:r>
              <a:rPr lang="en-US" dirty="0" smtClean="0"/>
              <a:t>,</a:t>
            </a:r>
            <a:r>
              <a:rPr lang="en-US" baseline="0" dirty="0" smtClean="0"/>
              <a:t> </a:t>
            </a:r>
            <a:r>
              <a:rPr lang="en-US" dirty="0" smtClean="0"/>
              <a:t>16 EU member states have specific laws or provisions, and 10 of those adopted their laws or in the past 5 years. Three other countries have at least partial legal protections for whistleblowers.</a:t>
            </a:r>
          </a:p>
          <a:p>
            <a:r>
              <a:rPr lang="en-US" dirty="0" smtClean="0"/>
              <a:t>But</a:t>
            </a:r>
            <a:r>
              <a:rPr lang="en-US" baseline="0" dirty="0" smtClean="0"/>
              <a:t> novelty is no guarantee of quality: </a:t>
            </a:r>
            <a:r>
              <a:rPr lang="en-US" dirty="0" smtClean="0"/>
              <a:t>case of Poland, legislative provisions included in a Draft Law on Transparency in Public Life purporting to protect “whistleblowers” caused consternation among many civil society groups. The draft posed a threat to anyone coming forward to report a potential crime to the Polish Prosecutor as the “protection” afforded could be removed arbitrarily at any point by the Prosecutor without any independent legal recourse for the whistleblower. It was in effect a witness control provision rather than effective witness protection, let alone whistleblower protection. The risk to the rule of law in such circumstances is high.</a:t>
            </a:r>
          </a:p>
          <a:p>
            <a:pPr marL="172736" indent="-172736">
              <a:buFont typeface="Arial" panose="020B0604020202020204" pitchFamily="34" charset="0"/>
              <a:buChar char="•"/>
            </a:pPr>
            <a:r>
              <a:rPr lang="en-US" dirty="0" smtClean="0"/>
              <a:t>Soft law- </a:t>
            </a:r>
            <a:r>
              <a:rPr lang="en-US" dirty="0" err="1" smtClean="0"/>
              <a:t>CoE</a:t>
            </a:r>
            <a:r>
              <a:rPr lang="en-US" dirty="0" smtClean="0"/>
              <a:t>, OECD recommendations, ILO</a:t>
            </a:r>
          </a:p>
          <a:p>
            <a:pPr marL="172736" indent="-172736">
              <a:buFont typeface="Arial" panose="020B0604020202020204" pitchFamily="34" charset="0"/>
              <a:buChar char="•"/>
            </a:pPr>
            <a:r>
              <a:rPr lang="en-US" dirty="0" smtClean="0"/>
              <a:t>No legal protection for cross-border cases of WB</a:t>
            </a:r>
          </a:p>
          <a:p>
            <a:pPr marL="172736" indent="-172736">
              <a:buFont typeface="Arial" panose="020B0604020202020204" pitchFamily="34" charset="0"/>
              <a:buChar char="•"/>
            </a:pPr>
            <a:r>
              <a:rPr lang="en-US" dirty="0" smtClean="0"/>
              <a:t>Protection mechanisms built into EU law in certain areas: audit and money laundering rules,  trade secrets, market abuse, financial services.</a:t>
            </a:r>
          </a:p>
          <a:p>
            <a:pPr marL="172736" indent="-172736">
              <a:buFont typeface="Arial" panose="020B0604020202020204" pitchFamily="34" charset="0"/>
              <a:buChar char="•"/>
            </a:pPr>
            <a:r>
              <a:rPr lang="en-US" dirty="0" smtClean="0"/>
              <a:t>Austerity, attacks against trade union rights including to information and consultation on matters of direct concern to workers – more cases of  whistleblowers?</a:t>
            </a:r>
          </a:p>
          <a:p>
            <a:r>
              <a:rPr lang="en-US" dirty="0" smtClean="0"/>
              <a:t>Expansion of business rights – trade secrets, treaties</a:t>
            </a:r>
          </a:p>
          <a:p>
            <a:endParaRPr lang="en-GB" dirty="0"/>
          </a:p>
        </p:txBody>
      </p:sp>
      <p:sp>
        <p:nvSpPr>
          <p:cNvPr id="4" name="Slide Number Placeholder 3"/>
          <p:cNvSpPr>
            <a:spLocks noGrp="1"/>
          </p:cNvSpPr>
          <p:nvPr>
            <p:ph type="sldNum" sz="quarter" idx="10"/>
          </p:nvPr>
        </p:nvSpPr>
        <p:spPr/>
        <p:txBody>
          <a:bodyPr/>
          <a:lstStyle/>
          <a:p>
            <a:fld id="{09F4FCD9-B6F8-46E5-AACA-4766E41C789B}" type="slidenum">
              <a:rPr lang="fr-FR" smtClean="0"/>
              <a:pPr/>
              <a:t>14</a:t>
            </a:fld>
            <a:endParaRPr lang="fr-FR"/>
          </a:p>
        </p:txBody>
      </p:sp>
    </p:spTree>
    <p:extLst>
      <p:ext uri="{BB962C8B-B14F-4D97-AF65-F5344CB8AC3E}">
        <p14:creationId xmlns:p14="http://schemas.microsoft.com/office/powerpoint/2010/main" xmlns="" val="26246897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828424F-84F6-4D62-A35C-DC2EFC16E6E7}" type="slidenum">
              <a:rPr lang="fr-FR" altLang="en-US" smtClean="0"/>
              <a:pPr>
                <a:defRPr/>
              </a:pPr>
              <a:t>15</a:t>
            </a:fld>
            <a:endParaRPr lang="fr-FR" altLang="en-US"/>
          </a:p>
        </p:txBody>
      </p:sp>
    </p:spTree>
    <p:extLst>
      <p:ext uri="{BB962C8B-B14F-4D97-AF65-F5344CB8AC3E}">
        <p14:creationId xmlns:p14="http://schemas.microsoft.com/office/powerpoint/2010/main" xmlns="" val="23098431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828424F-84F6-4D62-A35C-DC2EFC16E6E7}" type="slidenum">
              <a:rPr lang="fr-FR" altLang="en-US" smtClean="0"/>
              <a:pPr>
                <a:defRPr/>
              </a:pPr>
              <a:t>16</a:t>
            </a:fld>
            <a:endParaRPr lang="fr-FR" altLang="en-US"/>
          </a:p>
        </p:txBody>
      </p:sp>
    </p:spTree>
    <p:extLst>
      <p:ext uri="{BB962C8B-B14F-4D97-AF65-F5344CB8AC3E}">
        <p14:creationId xmlns:p14="http://schemas.microsoft.com/office/powerpoint/2010/main" xmlns="" val="28331547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828424F-84F6-4D62-A35C-DC2EFC16E6E7}" type="slidenum">
              <a:rPr lang="fr-FR" altLang="en-US" smtClean="0"/>
              <a:pPr>
                <a:defRPr/>
              </a:pPr>
              <a:t>17</a:t>
            </a:fld>
            <a:endParaRPr lang="fr-FR" altLang="en-US" dirty="0"/>
          </a:p>
        </p:txBody>
      </p:sp>
    </p:spTree>
    <p:extLst>
      <p:ext uri="{BB962C8B-B14F-4D97-AF65-F5344CB8AC3E}">
        <p14:creationId xmlns:p14="http://schemas.microsoft.com/office/powerpoint/2010/main" xmlns="" val="2491957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828424F-84F6-4D62-A35C-DC2EFC16E6E7}" type="slidenum">
              <a:rPr lang="fr-FR" altLang="en-US" smtClean="0"/>
              <a:pPr>
                <a:defRPr/>
              </a:pPr>
              <a:t>18</a:t>
            </a:fld>
            <a:endParaRPr lang="fr-FR" altLang="en-US"/>
          </a:p>
        </p:txBody>
      </p:sp>
    </p:spTree>
    <p:extLst>
      <p:ext uri="{BB962C8B-B14F-4D97-AF65-F5344CB8AC3E}">
        <p14:creationId xmlns:p14="http://schemas.microsoft.com/office/powerpoint/2010/main" xmlns="" val="24553194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828424F-84F6-4D62-A35C-DC2EFC16E6E7}" type="slidenum">
              <a:rPr lang="fr-FR" altLang="en-US" smtClean="0"/>
              <a:pPr>
                <a:defRPr/>
              </a:pPr>
              <a:t>19</a:t>
            </a:fld>
            <a:endParaRPr lang="fr-FR" altLang="en-US"/>
          </a:p>
        </p:txBody>
      </p:sp>
    </p:spTree>
    <p:extLst>
      <p:ext uri="{BB962C8B-B14F-4D97-AF65-F5344CB8AC3E}">
        <p14:creationId xmlns:p14="http://schemas.microsoft.com/office/powerpoint/2010/main" xmlns="" val="15472149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828424F-84F6-4D62-A35C-DC2EFC16E6E7}" type="slidenum">
              <a:rPr lang="fr-FR" altLang="en-US" smtClean="0"/>
              <a:pPr>
                <a:defRPr/>
              </a:pPr>
              <a:t>2</a:t>
            </a:fld>
            <a:endParaRPr lang="fr-FR" altLang="en-US"/>
          </a:p>
        </p:txBody>
      </p:sp>
    </p:spTree>
    <p:extLst>
      <p:ext uri="{BB962C8B-B14F-4D97-AF65-F5344CB8AC3E}">
        <p14:creationId xmlns:p14="http://schemas.microsoft.com/office/powerpoint/2010/main" xmlns="" val="19418682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828424F-84F6-4D62-A35C-DC2EFC16E6E7}" type="slidenum">
              <a:rPr lang="fr-FR" altLang="en-US" smtClean="0"/>
              <a:pPr>
                <a:defRPr/>
              </a:pPr>
              <a:t>20</a:t>
            </a:fld>
            <a:endParaRPr lang="fr-FR" altLang="en-US"/>
          </a:p>
        </p:txBody>
      </p:sp>
    </p:spTree>
    <p:extLst>
      <p:ext uri="{BB962C8B-B14F-4D97-AF65-F5344CB8AC3E}">
        <p14:creationId xmlns:p14="http://schemas.microsoft.com/office/powerpoint/2010/main" xmlns="" val="12554661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36379" indent="-282490" eaLnBrk="0" hangingPunct="0">
              <a:spcBef>
                <a:spcPct val="30000"/>
              </a:spcBef>
              <a:defRPr sz="1200">
                <a:solidFill>
                  <a:schemeClr val="tx1"/>
                </a:solidFill>
                <a:latin typeface="Arial" charset="0"/>
              </a:defRPr>
            </a:lvl2pPr>
            <a:lvl3pPr marL="1133135" indent="-225357" eaLnBrk="0" hangingPunct="0">
              <a:spcBef>
                <a:spcPct val="30000"/>
              </a:spcBef>
              <a:defRPr sz="1200">
                <a:solidFill>
                  <a:schemeClr val="tx1"/>
                </a:solidFill>
                <a:latin typeface="Arial" charset="0"/>
              </a:defRPr>
            </a:lvl3pPr>
            <a:lvl4pPr marL="1587024" indent="-225357" eaLnBrk="0" hangingPunct="0">
              <a:spcBef>
                <a:spcPct val="30000"/>
              </a:spcBef>
              <a:defRPr sz="1200">
                <a:solidFill>
                  <a:schemeClr val="tx1"/>
                </a:solidFill>
                <a:latin typeface="Arial" charset="0"/>
              </a:defRPr>
            </a:lvl4pPr>
            <a:lvl5pPr marL="2040913" indent="-225357" eaLnBrk="0" hangingPunct="0">
              <a:spcBef>
                <a:spcPct val="30000"/>
              </a:spcBef>
              <a:defRPr sz="1200">
                <a:solidFill>
                  <a:schemeClr val="tx1"/>
                </a:solidFill>
                <a:latin typeface="Arial" charset="0"/>
              </a:defRPr>
            </a:lvl5pPr>
            <a:lvl6pPr marL="2497975" indent="-225357" eaLnBrk="0" fontAlgn="base" hangingPunct="0">
              <a:spcBef>
                <a:spcPct val="30000"/>
              </a:spcBef>
              <a:spcAft>
                <a:spcPct val="0"/>
              </a:spcAft>
              <a:defRPr sz="1200">
                <a:solidFill>
                  <a:schemeClr val="tx1"/>
                </a:solidFill>
                <a:latin typeface="Arial" charset="0"/>
              </a:defRPr>
            </a:lvl6pPr>
            <a:lvl7pPr marL="2955038" indent="-225357" eaLnBrk="0" fontAlgn="base" hangingPunct="0">
              <a:spcBef>
                <a:spcPct val="30000"/>
              </a:spcBef>
              <a:spcAft>
                <a:spcPct val="0"/>
              </a:spcAft>
              <a:defRPr sz="1200">
                <a:solidFill>
                  <a:schemeClr val="tx1"/>
                </a:solidFill>
                <a:latin typeface="Arial" charset="0"/>
              </a:defRPr>
            </a:lvl7pPr>
            <a:lvl8pPr marL="3412101" indent="-225357" eaLnBrk="0" fontAlgn="base" hangingPunct="0">
              <a:spcBef>
                <a:spcPct val="30000"/>
              </a:spcBef>
              <a:spcAft>
                <a:spcPct val="0"/>
              </a:spcAft>
              <a:defRPr sz="1200">
                <a:solidFill>
                  <a:schemeClr val="tx1"/>
                </a:solidFill>
                <a:latin typeface="Arial" charset="0"/>
              </a:defRPr>
            </a:lvl8pPr>
            <a:lvl9pPr marL="3869164" indent="-225357"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88735947-E4BE-4FC6-B9D8-87CB5EE7258C}" type="slidenum">
              <a:rPr lang="fr-FR" altLang="fr-FR">
                <a:solidFill>
                  <a:prstClr val="black"/>
                </a:solidFill>
              </a:rPr>
              <a:pPr eaLnBrk="1" hangingPunct="1">
                <a:spcBef>
                  <a:spcPct val="0"/>
                </a:spcBef>
              </a:pPr>
              <a:t>3</a:t>
            </a:fld>
            <a:endParaRPr lang="fr-FR" altLang="fr-FR">
              <a:solidFill>
                <a:prstClr val="black"/>
              </a:solidFill>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fr-FR" altLang="fr-F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1828424F-84F6-4D62-A35C-DC2EFC16E6E7}" type="slidenum">
              <a:rPr lang="fr-FR" altLang="en-US" smtClean="0"/>
              <a:pPr>
                <a:defRPr/>
              </a:pPr>
              <a:t>4</a:t>
            </a:fld>
            <a:endParaRPr lang="fr-FR" altLang="en-US"/>
          </a:p>
        </p:txBody>
      </p:sp>
    </p:spTree>
    <p:extLst>
      <p:ext uri="{BB962C8B-B14F-4D97-AF65-F5344CB8AC3E}">
        <p14:creationId xmlns:p14="http://schemas.microsoft.com/office/powerpoint/2010/main" xmlns="" val="39640877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rgbClr val="FF0000"/>
              </a:buClr>
              <a:buFont typeface="Wingdings" pitchFamily="2" charset="2"/>
              <a:buChar char="ü"/>
            </a:pPr>
            <a:r>
              <a:rPr lang="fr-FR" altLang="fr-FR" sz="1200" dirty="0" smtClean="0">
                <a:latin typeface="Arial" charset="0"/>
                <a:cs typeface="Arial" charset="0"/>
              </a:rPr>
              <a:t>Investissement public et redistribution des richesses par une fiscalité progressive – dette des entreprises 19tn €</a:t>
            </a:r>
          </a:p>
          <a:p>
            <a:pPr>
              <a:spcBef>
                <a:spcPts val="600"/>
              </a:spcBef>
              <a:buClr>
                <a:srgbClr val="FF0000"/>
              </a:buClr>
              <a:buFont typeface="Wingdings" pitchFamily="2" charset="2"/>
              <a:buChar char="ü"/>
            </a:pPr>
            <a:r>
              <a:rPr lang="fr-FR" altLang="fr-FR" sz="1200" dirty="0" smtClean="0">
                <a:latin typeface="Arial" charset="0"/>
                <a:cs typeface="Arial" charset="0"/>
              </a:rPr>
              <a:t>Remettre la démocratie au centre du fonctionnement européen (gouvernance économique, etc.). Importance du dialogue social à tous les niveaux de décision</a:t>
            </a:r>
          </a:p>
          <a:p>
            <a:pPr>
              <a:buClr>
                <a:srgbClr val="FF0000"/>
              </a:buClr>
              <a:buFont typeface="Wingdings" pitchFamily="2" charset="2"/>
              <a:buChar char="ü"/>
            </a:pPr>
            <a:r>
              <a:rPr lang="fr-FR" altLang="fr-FR" sz="1200" dirty="0" smtClean="0">
                <a:latin typeface="Arial" charset="0"/>
                <a:cs typeface="Arial" charset="0"/>
              </a:rPr>
              <a:t>Valoriser les services publics et remettre au cœur de la politique européenne les valeurs européennes de solidarité et d’intérêt général  </a:t>
            </a:r>
          </a:p>
          <a:p>
            <a:pPr>
              <a:spcBef>
                <a:spcPts val="600"/>
              </a:spcBef>
              <a:buClr>
                <a:srgbClr val="FF0000"/>
              </a:buClr>
              <a:buFont typeface="Wingdings" pitchFamily="2" charset="2"/>
              <a:buChar char="ü"/>
            </a:pPr>
            <a:r>
              <a:rPr lang="fr-FR" altLang="fr-FR" sz="1200" dirty="0" smtClean="0">
                <a:latin typeface="Arial" charset="0"/>
                <a:cs typeface="Arial" charset="0"/>
              </a:rPr>
              <a:t>Fonctionnaire-citoyen et non pas sujet : droits syndicaux</a:t>
            </a:r>
          </a:p>
          <a:p>
            <a:pPr>
              <a:spcBef>
                <a:spcPts val="600"/>
              </a:spcBef>
              <a:buClr>
                <a:srgbClr val="FF0000"/>
              </a:buClr>
              <a:buFont typeface="Wingdings" pitchFamily="2" charset="2"/>
              <a:buChar char="ü"/>
            </a:pPr>
            <a:r>
              <a:rPr lang="fr-FR" altLang="fr-FR" sz="1200" dirty="0" smtClean="0">
                <a:latin typeface="Arial" charset="0"/>
                <a:cs typeface="Arial" charset="0"/>
              </a:rPr>
              <a:t>Stopper la libéralisation, promouvoir coopération publique/publique  ! Ex. ICE droit à l’eau </a:t>
            </a:r>
          </a:p>
          <a:p>
            <a:pPr>
              <a:buClr>
                <a:srgbClr val="FF0000"/>
              </a:buClr>
              <a:buFont typeface="Wingdings" pitchFamily="2" charset="2"/>
              <a:buChar char="ü"/>
            </a:pPr>
            <a:r>
              <a:rPr lang="fr-FR" altLang="fr-FR" sz="1200" dirty="0" smtClean="0">
                <a:latin typeface="Arial" charset="0"/>
                <a:cs typeface="Arial" charset="0"/>
              </a:rPr>
              <a:t>Réelle régulation financière </a:t>
            </a:r>
          </a:p>
          <a:p>
            <a:pPr>
              <a:buClr>
                <a:srgbClr val="FF0000"/>
              </a:buClr>
              <a:buFont typeface="Wingdings" pitchFamily="2" charset="2"/>
              <a:buChar char="ü"/>
            </a:pPr>
            <a:r>
              <a:rPr lang="fr-FR" altLang="fr-FR" sz="1200" dirty="0" smtClean="0">
                <a:latin typeface="Arial" charset="0"/>
                <a:cs typeface="Arial" charset="0"/>
              </a:rPr>
              <a:t>Activer le Socle Social </a:t>
            </a:r>
            <a:r>
              <a:rPr lang="fr-FR" altLang="fr-FR" sz="1200" dirty="0" err="1" smtClean="0">
                <a:latin typeface="Arial" charset="0"/>
                <a:cs typeface="Arial" charset="0"/>
              </a:rPr>
              <a:t>europeen</a:t>
            </a:r>
            <a:endParaRPr lang="fr-FR" altLang="fr-FR" sz="1200" dirty="0" smtClean="0"/>
          </a:p>
          <a:p>
            <a:endParaRPr lang="en-GB" dirty="0"/>
          </a:p>
        </p:txBody>
      </p:sp>
      <p:sp>
        <p:nvSpPr>
          <p:cNvPr id="4" name="Slide Number Placeholder 3"/>
          <p:cNvSpPr>
            <a:spLocks noGrp="1"/>
          </p:cNvSpPr>
          <p:nvPr>
            <p:ph type="sldNum" sz="quarter" idx="10"/>
          </p:nvPr>
        </p:nvSpPr>
        <p:spPr/>
        <p:txBody>
          <a:bodyPr/>
          <a:lstStyle/>
          <a:p>
            <a:pPr>
              <a:defRPr/>
            </a:pPr>
            <a:fld id="{1828424F-84F6-4D62-A35C-DC2EFC16E6E7}" type="slidenum">
              <a:rPr lang="fr-FR" altLang="en-US" smtClean="0"/>
              <a:pPr>
                <a:defRPr/>
              </a:pPr>
              <a:t>5</a:t>
            </a:fld>
            <a:endParaRPr lang="fr-FR" altLang="en-US"/>
          </a:p>
        </p:txBody>
      </p:sp>
    </p:spTree>
    <p:extLst>
      <p:ext uri="{BB962C8B-B14F-4D97-AF65-F5344CB8AC3E}">
        <p14:creationId xmlns:p14="http://schemas.microsoft.com/office/powerpoint/2010/main" xmlns="" val="6225280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baseline="0" dirty="0" smtClean="0"/>
              <a:t> préambule du traité de Rome (1957) affirme ainsi que l’un des objectifs de la Communauté économique européenne (CEE, future UE) est de permettre « l’amélioration constante des conditions de vie et d’emploi » de la population, ainsi que « de réduire l’écart [en matière de développement] entre les différentes régions et le retard des moins favorisés  ».</a:t>
            </a:r>
          </a:p>
        </p:txBody>
      </p:sp>
      <p:sp>
        <p:nvSpPr>
          <p:cNvPr id="4" name="Slide Number Placeholder 3"/>
          <p:cNvSpPr>
            <a:spLocks noGrp="1"/>
          </p:cNvSpPr>
          <p:nvPr>
            <p:ph type="sldNum" sz="quarter" idx="10"/>
          </p:nvPr>
        </p:nvSpPr>
        <p:spPr/>
        <p:txBody>
          <a:bodyPr/>
          <a:lstStyle/>
          <a:p>
            <a:pPr>
              <a:defRPr/>
            </a:pPr>
            <a:fld id="{1828424F-84F6-4D62-A35C-DC2EFC16E6E7}" type="slidenum">
              <a:rPr lang="fr-FR" altLang="en-US" smtClean="0"/>
              <a:pPr>
                <a:defRPr/>
              </a:pPr>
              <a:t>6</a:t>
            </a:fld>
            <a:endParaRPr lang="fr-FR" altLang="en-US"/>
          </a:p>
        </p:txBody>
      </p:sp>
    </p:spTree>
    <p:extLst>
      <p:ext uri="{BB962C8B-B14F-4D97-AF65-F5344CB8AC3E}">
        <p14:creationId xmlns:p14="http://schemas.microsoft.com/office/powerpoint/2010/main" xmlns="" val="28067688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828424F-84F6-4D62-A35C-DC2EFC16E6E7}" type="slidenum">
              <a:rPr lang="fr-FR" altLang="en-US" smtClean="0"/>
              <a:pPr>
                <a:defRPr/>
              </a:pPr>
              <a:t>7</a:t>
            </a:fld>
            <a:endParaRPr lang="fr-FR" altLang="en-US"/>
          </a:p>
        </p:txBody>
      </p:sp>
    </p:spTree>
    <p:extLst>
      <p:ext uri="{BB962C8B-B14F-4D97-AF65-F5344CB8AC3E}">
        <p14:creationId xmlns:p14="http://schemas.microsoft.com/office/powerpoint/2010/main" xmlns="" val="26807718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dirty="0" smtClean="0"/>
              <a:t>Comparaison internationale, difficultés méthodologiques — les modes de gestion et les périmètres varient d’un pays à l’autre</a:t>
            </a:r>
          </a:p>
          <a:p>
            <a:r>
              <a:rPr lang="fr-FR" sz="1200" dirty="0" smtClean="0"/>
              <a:t> effectifs : la France se situe parmi les pays où la proportion de l’emploi public dans la population comme dans l’emploi total est élevée. Mais sans excès : son taux d’administration de 90 emplois publics pour 1 000 habitants la place dans la moyenne haute, devant le Royaume-Uni et les États-Unis, mais bien en deçà des pays scandinaves.</a:t>
            </a:r>
          </a:p>
          <a:p>
            <a:r>
              <a:rPr lang="fr-FR" sz="1200" dirty="0" smtClean="0"/>
              <a:t>examiner la question non par le seul versant des effectifs mais aussi par le volume des dépenses publiques.</a:t>
            </a:r>
          </a:p>
          <a:p>
            <a:r>
              <a:rPr lang="fr-FR" sz="1200" dirty="0" smtClean="0"/>
              <a:t> En matière de prestations monétaires, la France est parmi les pays qui dépensent le plus en proportion de son PIB, résultat d’un </a:t>
            </a:r>
            <a:r>
              <a:rPr lang="fr-FR" sz="1200" b="1" dirty="0" smtClean="0"/>
              <a:t>choix politique en faveur d’une forte socialisation des risques. </a:t>
            </a:r>
          </a:p>
          <a:p>
            <a:r>
              <a:rPr lang="fr-FR" sz="1200" dirty="0" smtClean="0"/>
              <a:t>En revanche, pour les dépenses de fonctionnement -  les dépenses directes de personnel, de consommation intermédiaires et les transferts en nature (achats de biens et services marchands pour le compte de la population), l’écart avec nos voisins se resserre : </a:t>
            </a:r>
            <a:r>
              <a:rPr lang="fr-FR" sz="1200" b="1" dirty="0" smtClean="0"/>
              <a:t>la France a moins recours à l’externalisation, les salaires sont dans la moyenne, voire moyenne basse.</a:t>
            </a:r>
          </a:p>
          <a:p>
            <a:endParaRPr lang="en-GB" dirty="0"/>
          </a:p>
        </p:txBody>
      </p:sp>
      <p:sp>
        <p:nvSpPr>
          <p:cNvPr id="4" name="Slide Number Placeholder 3"/>
          <p:cNvSpPr>
            <a:spLocks noGrp="1"/>
          </p:cNvSpPr>
          <p:nvPr>
            <p:ph type="sldNum" sz="quarter" idx="10"/>
          </p:nvPr>
        </p:nvSpPr>
        <p:spPr/>
        <p:txBody>
          <a:bodyPr/>
          <a:lstStyle/>
          <a:p>
            <a:pPr>
              <a:defRPr/>
            </a:pPr>
            <a:fld id="{1828424F-84F6-4D62-A35C-DC2EFC16E6E7}" type="slidenum">
              <a:rPr lang="fr-FR" altLang="en-US" smtClean="0"/>
              <a:pPr>
                <a:defRPr/>
              </a:pPr>
              <a:t>8</a:t>
            </a:fld>
            <a:endParaRPr lang="fr-FR" altLang="en-US"/>
          </a:p>
        </p:txBody>
      </p:sp>
    </p:spTree>
    <p:extLst>
      <p:ext uri="{BB962C8B-B14F-4D97-AF65-F5344CB8AC3E}">
        <p14:creationId xmlns:p14="http://schemas.microsoft.com/office/powerpoint/2010/main" xmlns="" val="31854884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EAAB711-E727-4E05-B383-7FA82D08F9CC}" type="slidenum">
              <a:rPr lang="fr-FR" smtClean="0"/>
              <a:pPr/>
              <a:t>9</a:t>
            </a:fld>
            <a:endParaRPr lang="fr-FR" dirty="0"/>
          </a:p>
        </p:txBody>
      </p:sp>
    </p:spTree>
    <p:extLst>
      <p:ext uri="{BB962C8B-B14F-4D97-AF65-F5344CB8AC3E}">
        <p14:creationId xmlns:p14="http://schemas.microsoft.com/office/powerpoint/2010/main" xmlns="" val="42846029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nl-BE"/>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nl-BE"/>
          </a:p>
        </p:txBody>
      </p:sp>
    </p:spTree>
    <p:extLst>
      <p:ext uri="{BB962C8B-B14F-4D97-AF65-F5344CB8AC3E}">
        <p14:creationId xmlns:p14="http://schemas.microsoft.com/office/powerpoint/2010/main" xmlns="" val="36978847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nl-B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Tree>
    <p:extLst>
      <p:ext uri="{BB962C8B-B14F-4D97-AF65-F5344CB8AC3E}">
        <p14:creationId xmlns:p14="http://schemas.microsoft.com/office/powerpoint/2010/main" xmlns="" val="42370982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4297362"/>
          </a:xfrm>
          <a:prstGeom prst="rect">
            <a:avLst/>
          </a:prstGeom>
        </p:spPr>
        <p:txBody>
          <a:bodyPr vert="eaVert"/>
          <a:lstStyle/>
          <a:p>
            <a:r>
              <a:rPr lang="en-US" smtClean="0"/>
              <a:t>Click to edit Master title style</a:t>
            </a:r>
            <a:endParaRPr lang="nl-BE"/>
          </a:p>
        </p:txBody>
      </p:sp>
      <p:sp>
        <p:nvSpPr>
          <p:cNvPr id="3" name="Vertical Text Placeholder 2"/>
          <p:cNvSpPr>
            <a:spLocks noGrp="1"/>
          </p:cNvSpPr>
          <p:nvPr>
            <p:ph type="body" orient="vert" idx="1"/>
          </p:nvPr>
        </p:nvSpPr>
        <p:spPr>
          <a:xfrm>
            <a:off x="457200" y="274638"/>
            <a:ext cx="6019800" cy="4297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Tree>
    <p:extLst>
      <p:ext uri="{BB962C8B-B14F-4D97-AF65-F5344CB8AC3E}">
        <p14:creationId xmlns:p14="http://schemas.microsoft.com/office/powerpoint/2010/main" xmlns="" val="37927439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B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fr-BE" dirty="0"/>
          </a:p>
        </p:txBody>
      </p:sp>
      <p:sp>
        <p:nvSpPr>
          <p:cNvPr id="4" name="Date Placeholder 3"/>
          <p:cNvSpPr>
            <a:spLocks noGrp="1"/>
          </p:cNvSpPr>
          <p:nvPr>
            <p:ph type="dt" sz="half" idx="10"/>
          </p:nvPr>
        </p:nvSpPr>
        <p:spPr/>
        <p:txBody>
          <a:bodyPr/>
          <a:lstStyle>
            <a:lvl1pPr>
              <a:defRPr smtClean="0">
                <a:latin typeface="Arial" charset="0"/>
              </a:defRPr>
            </a:lvl1pPr>
          </a:lstStyle>
          <a:p>
            <a:pPr>
              <a:defRPr/>
            </a:pPr>
            <a:endParaRPr lang="fr-BE" altLang="en-US"/>
          </a:p>
        </p:txBody>
      </p:sp>
      <p:sp>
        <p:nvSpPr>
          <p:cNvPr id="5" name="Footer Placeholder 4"/>
          <p:cNvSpPr>
            <a:spLocks noGrp="1"/>
          </p:cNvSpPr>
          <p:nvPr>
            <p:ph type="ftr" sz="quarter" idx="11"/>
          </p:nvPr>
        </p:nvSpPr>
        <p:spPr/>
        <p:txBody>
          <a:bodyPr/>
          <a:lstStyle>
            <a:lvl1pPr>
              <a:defRPr smtClean="0">
                <a:latin typeface="Arial" charset="0"/>
              </a:defRPr>
            </a:lvl1pPr>
          </a:lstStyle>
          <a:p>
            <a:pPr>
              <a:defRPr/>
            </a:pPr>
            <a:endParaRPr lang="fr-BE" altLang="en-US"/>
          </a:p>
        </p:txBody>
      </p:sp>
      <p:sp>
        <p:nvSpPr>
          <p:cNvPr id="6" name="Slide Number Placeholder 5"/>
          <p:cNvSpPr>
            <a:spLocks noGrp="1"/>
          </p:cNvSpPr>
          <p:nvPr>
            <p:ph type="sldNum" sz="quarter" idx="12"/>
          </p:nvPr>
        </p:nvSpPr>
        <p:spPr/>
        <p:txBody>
          <a:bodyPr/>
          <a:lstStyle>
            <a:lvl1pPr>
              <a:defRPr smtClean="0">
                <a:latin typeface="Arial" charset="0"/>
              </a:defRPr>
            </a:lvl1pPr>
          </a:lstStyle>
          <a:p>
            <a:pPr>
              <a:defRPr/>
            </a:pPr>
            <a:fld id="{9BA936E3-DEA5-4B92-8581-654E263871D5}" type="slidenum">
              <a:rPr lang="fr-BE" altLang="en-US"/>
              <a:pPr>
                <a:defRPr/>
              </a:pPr>
              <a:t>‹N°›</a:t>
            </a:fld>
            <a:endParaRPr lang="fr-BE" altLang="en-US"/>
          </a:p>
        </p:txBody>
      </p:sp>
    </p:spTree>
    <p:extLst>
      <p:ext uri="{BB962C8B-B14F-4D97-AF65-F5344CB8AC3E}">
        <p14:creationId xmlns:p14="http://schemas.microsoft.com/office/powerpoint/2010/main" xmlns="" val="5209129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B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4" name="Date Placeholder 3"/>
          <p:cNvSpPr>
            <a:spLocks noGrp="1"/>
          </p:cNvSpPr>
          <p:nvPr>
            <p:ph type="dt" sz="half" idx="10"/>
          </p:nvPr>
        </p:nvSpPr>
        <p:spPr/>
        <p:txBody>
          <a:bodyPr/>
          <a:lstStyle>
            <a:lvl1pPr>
              <a:defRPr smtClean="0">
                <a:latin typeface="Arial" charset="0"/>
              </a:defRPr>
            </a:lvl1pPr>
          </a:lstStyle>
          <a:p>
            <a:pPr>
              <a:defRPr/>
            </a:pPr>
            <a:fld id="{0BEB6957-3841-4C3E-A8FA-88569EE19071}" type="datetimeFigureOut">
              <a:rPr lang="fr-BE" altLang="en-US"/>
              <a:pPr>
                <a:defRPr/>
              </a:pPr>
              <a:t>5/11/2019</a:t>
            </a:fld>
            <a:endParaRPr lang="fr-BE" altLang="en-US"/>
          </a:p>
        </p:txBody>
      </p:sp>
      <p:sp>
        <p:nvSpPr>
          <p:cNvPr id="5" name="Slide Number Placeholder 5"/>
          <p:cNvSpPr>
            <a:spLocks noGrp="1"/>
          </p:cNvSpPr>
          <p:nvPr>
            <p:ph type="sldNum" sz="quarter" idx="11"/>
          </p:nvPr>
        </p:nvSpPr>
        <p:spPr/>
        <p:txBody>
          <a:bodyPr/>
          <a:lstStyle>
            <a:lvl1pPr>
              <a:defRPr smtClean="0">
                <a:latin typeface="Arial" charset="0"/>
              </a:defRPr>
            </a:lvl1pPr>
          </a:lstStyle>
          <a:p>
            <a:pPr>
              <a:defRPr/>
            </a:pPr>
            <a:fld id="{B941A360-DA55-4407-9471-12B33A6D1A6D}" type="slidenum">
              <a:rPr lang="fr-BE" altLang="en-US"/>
              <a:pPr>
                <a:defRPr/>
              </a:pPr>
              <a:t>‹N°›</a:t>
            </a:fld>
            <a:endParaRPr lang="fr-BE" altLang="en-US"/>
          </a:p>
        </p:txBody>
      </p:sp>
    </p:spTree>
    <p:extLst>
      <p:ext uri="{BB962C8B-B14F-4D97-AF65-F5344CB8AC3E}">
        <p14:creationId xmlns:p14="http://schemas.microsoft.com/office/powerpoint/2010/main" xmlns="" val="25201117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B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smtClean="0">
                <a:latin typeface="Arial" charset="0"/>
              </a:defRPr>
            </a:lvl1pPr>
          </a:lstStyle>
          <a:p>
            <a:pPr>
              <a:defRPr/>
            </a:pPr>
            <a:fld id="{97C5E994-0CCE-49D0-B02A-B45A7B3259BA}" type="datetimeFigureOut">
              <a:rPr lang="fr-BE" altLang="en-US"/>
              <a:pPr>
                <a:defRPr/>
              </a:pPr>
              <a:t>5/11/2019</a:t>
            </a:fld>
            <a:endParaRPr lang="fr-BE" altLang="en-US"/>
          </a:p>
        </p:txBody>
      </p:sp>
      <p:sp>
        <p:nvSpPr>
          <p:cNvPr id="5" name="Footer Placeholder 4"/>
          <p:cNvSpPr>
            <a:spLocks noGrp="1"/>
          </p:cNvSpPr>
          <p:nvPr>
            <p:ph type="ftr" sz="quarter" idx="11"/>
          </p:nvPr>
        </p:nvSpPr>
        <p:spPr/>
        <p:txBody>
          <a:bodyPr/>
          <a:lstStyle>
            <a:lvl1pPr>
              <a:defRPr smtClean="0">
                <a:latin typeface="Arial" charset="0"/>
              </a:defRPr>
            </a:lvl1pPr>
          </a:lstStyle>
          <a:p>
            <a:pPr>
              <a:defRPr/>
            </a:pPr>
            <a:endParaRPr lang="fr-BE" altLang="en-US"/>
          </a:p>
        </p:txBody>
      </p:sp>
      <p:sp>
        <p:nvSpPr>
          <p:cNvPr id="6" name="Slide Number Placeholder 5"/>
          <p:cNvSpPr>
            <a:spLocks noGrp="1"/>
          </p:cNvSpPr>
          <p:nvPr>
            <p:ph type="sldNum" sz="quarter" idx="12"/>
          </p:nvPr>
        </p:nvSpPr>
        <p:spPr/>
        <p:txBody>
          <a:bodyPr/>
          <a:lstStyle>
            <a:lvl1pPr>
              <a:defRPr smtClean="0">
                <a:latin typeface="Arial" charset="0"/>
              </a:defRPr>
            </a:lvl1pPr>
          </a:lstStyle>
          <a:p>
            <a:pPr>
              <a:defRPr/>
            </a:pPr>
            <a:fld id="{47120986-7D97-4E4C-8FAB-C92CB4472C76}" type="slidenum">
              <a:rPr lang="fr-BE" altLang="en-US"/>
              <a:pPr>
                <a:defRPr/>
              </a:pPr>
              <a:t>‹N°›</a:t>
            </a:fld>
            <a:endParaRPr lang="fr-BE" altLang="en-US"/>
          </a:p>
        </p:txBody>
      </p:sp>
    </p:spTree>
    <p:extLst>
      <p:ext uri="{BB962C8B-B14F-4D97-AF65-F5344CB8AC3E}">
        <p14:creationId xmlns:p14="http://schemas.microsoft.com/office/powerpoint/2010/main" xmlns="" val="5503791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B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5" name="Date Placeholder 4"/>
          <p:cNvSpPr>
            <a:spLocks noGrp="1"/>
          </p:cNvSpPr>
          <p:nvPr>
            <p:ph type="dt" sz="half" idx="10"/>
          </p:nvPr>
        </p:nvSpPr>
        <p:spPr/>
        <p:txBody>
          <a:bodyPr/>
          <a:lstStyle>
            <a:lvl1pPr>
              <a:defRPr smtClean="0">
                <a:latin typeface="Arial" charset="0"/>
              </a:defRPr>
            </a:lvl1pPr>
          </a:lstStyle>
          <a:p>
            <a:pPr>
              <a:defRPr/>
            </a:pPr>
            <a:fld id="{22A7D15A-8315-416D-85E9-D7EB19121D1E}" type="datetimeFigureOut">
              <a:rPr lang="fr-BE" altLang="en-US"/>
              <a:pPr>
                <a:defRPr/>
              </a:pPr>
              <a:t>5/11/2019</a:t>
            </a:fld>
            <a:endParaRPr lang="fr-BE" altLang="en-US"/>
          </a:p>
        </p:txBody>
      </p:sp>
      <p:sp>
        <p:nvSpPr>
          <p:cNvPr id="6" name="Footer Placeholder 5"/>
          <p:cNvSpPr>
            <a:spLocks noGrp="1"/>
          </p:cNvSpPr>
          <p:nvPr>
            <p:ph type="ftr" sz="quarter" idx="11"/>
          </p:nvPr>
        </p:nvSpPr>
        <p:spPr/>
        <p:txBody>
          <a:bodyPr/>
          <a:lstStyle>
            <a:lvl1pPr>
              <a:defRPr smtClean="0">
                <a:latin typeface="Arial" charset="0"/>
              </a:defRPr>
            </a:lvl1pPr>
          </a:lstStyle>
          <a:p>
            <a:pPr>
              <a:defRPr/>
            </a:pPr>
            <a:endParaRPr lang="fr-BE" altLang="en-US"/>
          </a:p>
        </p:txBody>
      </p:sp>
      <p:sp>
        <p:nvSpPr>
          <p:cNvPr id="7" name="Slide Number Placeholder 6"/>
          <p:cNvSpPr>
            <a:spLocks noGrp="1"/>
          </p:cNvSpPr>
          <p:nvPr>
            <p:ph type="sldNum" sz="quarter" idx="12"/>
          </p:nvPr>
        </p:nvSpPr>
        <p:spPr/>
        <p:txBody>
          <a:bodyPr/>
          <a:lstStyle>
            <a:lvl1pPr>
              <a:defRPr smtClean="0">
                <a:latin typeface="Arial" charset="0"/>
              </a:defRPr>
            </a:lvl1pPr>
          </a:lstStyle>
          <a:p>
            <a:pPr>
              <a:defRPr/>
            </a:pPr>
            <a:fld id="{4C46D533-CED7-49E7-9533-B76FAAF6F3CE}" type="slidenum">
              <a:rPr lang="fr-BE" altLang="en-US"/>
              <a:pPr>
                <a:defRPr/>
              </a:pPr>
              <a:t>‹N°›</a:t>
            </a:fld>
            <a:endParaRPr lang="fr-BE" altLang="en-US"/>
          </a:p>
        </p:txBody>
      </p:sp>
    </p:spTree>
    <p:extLst>
      <p:ext uri="{BB962C8B-B14F-4D97-AF65-F5344CB8AC3E}">
        <p14:creationId xmlns:p14="http://schemas.microsoft.com/office/powerpoint/2010/main" xmlns="" val="33978316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r-B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7" name="Date Placeholder 6"/>
          <p:cNvSpPr>
            <a:spLocks noGrp="1"/>
          </p:cNvSpPr>
          <p:nvPr>
            <p:ph type="dt" sz="half" idx="10"/>
          </p:nvPr>
        </p:nvSpPr>
        <p:spPr/>
        <p:txBody>
          <a:bodyPr/>
          <a:lstStyle>
            <a:lvl1pPr>
              <a:defRPr smtClean="0">
                <a:latin typeface="Arial" charset="0"/>
              </a:defRPr>
            </a:lvl1pPr>
          </a:lstStyle>
          <a:p>
            <a:pPr>
              <a:defRPr/>
            </a:pPr>
            <a:fld id="{F8D7A6C3-A7EC-41CB-83C2-E83B6300D4BC}" type="datetimeFigureOut">
              <a:rPr lang="fr-BE" altLang="en-US"/>
              <a:pPr>
                <a:defRPr/>
              </a:pPr>
              <a:t>5/11/2019</a:t>
            </a:fld>
            <a:endParaRPr lang="fr-BE" altLang="en-US"/>
          </a:p>
        </p:txBody>
      </p:sp>
      <p:sp>
        <p:nvSpPr>
          <p:cNvPr id="8" name="Footer Placeholder 7"/>
          <p:cNvSpPr>
            <a:spLocks noGrp="1"/>
          </p:cNvSpPr>
          <p:nvPr>
            <p:ph type="ftr" sz="quarter" idx="11"/>
          </p:nvPr>
        </p:nvSpPr>
        <p:spPr/>
        <p:txBody>
          <a:bodyPr/>
          <a:lstStyle>
            <a:lvl1pPr>
              <a:defRPr smtClean="0">
                <a:latin typeface="Arial" charset="0"/>
              </a:defRPr>
            </a:lvl1pPr>
          </a:lstStyle>
          <a:p>
            <a:pPr>
              <a:defRPr/>
            </a:pPr>
            <a:endParaRPr lang="fr-BE" altLang="en-US"/>
          </a:p>
        </p:txBody>
      </p:sp>
      <p:sp>
        <p:nvSpPr>
          <p:cNvPr id="9" name="Slide Number Placeholder 8"/>
          <p:cNvSpPr>
            <a:spLocks noGrp="1"/>
          </p:cNvSpPr>
          <p:nvPr>
            <p:ph type="sldNum" sz="quarter" idx="12"/>
          </p:nvPr>
        </p:nvSpPr>
        <p:spPr/>
        <p:txBody>
          <a:bodyPr/>
          <a:lstStyle>
            <a:lvl1pPr>
              <a:defRPr smtClean="0">
                <a:latin typeface="Arial" charset="0"/>
              </a:defRPr>
            </a:lvl1pPr>
          </a:lstStyle>
          <a:p>
            <a:pPr>
              <a:defRPr/>
            </a:pPr>
            <a:fld id="{9E318FF5-015B-4C53-8648-4E0275A61352}" type="slidenum">
              <a:rPr lang="fr-BE" altLang="en-US"/>
              <a:pPr>
                <a:defRPr/>
              </a:pPr>
              <a:t>‹N°›</a:t>
            </a:fld>
            <a:endParaRPr lang="fr-BE" altLang="en-US"/>
          </a:p>
        </p:txBody>
      </p:sp>
    </p:spTree>
    <p:extLst>
      <p:ext uri="{BB962C8B-B14F-4D97-AF65-F5344CB8AC3E}">
        <p14:creationId xmlns:p14="http://schemas.microsoft.com/office/powerpoint/2010/main" xmlns="" val="6311051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BE"/>
          </a:p>
        </p:txBody>
      </p:sp>
      <p:sp>
        <p:nvSpPr>
          <p:cNvPr id="3" name="Date Placeholder 2"/>
          <p:cNvSpPr>
            <a:spLocks noGrp="1"/>
          </p:cNvSpPr>
          <p:nvPr>
            <p:ph type="dt" sz="half" idx="10"/>
          </p:nvPr>
        </p:nvSpPr>
        <p:spPr/>
        <p:txBody>
          <a:bodyPr/>
          <a:lstStyle>
            <a:lvl1pPr>
              <a:defRPr smtClean="0">
                <a:latin typeface="Arial" charset="0"/>
              </a:defRPr>
            </a:lvl1pPr>
          </a:lstStyle>
          <a:p>
            <a:pPr>
              <a:defRPr/>
            </a:pPr>
            <a:fld id="{60710C9A-A258-4967-844B-1FCF1B769CBF}" type="datetimeFigureOut">
              <a:rPr lang="fr-BE" altLang="en-US"/>
              <a:pPr>
                <a:defRPr/>
              </a:pPr>
              <a:t>5/11/2019</a:t>
            </a:fld>
            <a:endParaRPr lang="fr-BE" altLang="en-US"/>
          </a:p>
        </p:txBody>
      </p:sp>
      <p:sp>
        <p:nvSpPr>
          <p:cNvPr id="4" name="Footer Placeholder 3"/>
          <p:cNvSpPr>
            <a:spLocks noGrp="1"/>
          </p:cNvSpPr>
          <p:nvPr>
            <p:ph type="ftr" sz="quarter" idx="11"/>
          </p:nvPr>
        </p:nvSpPr>
        <p:spPr/>
        <p:txBody>
          <a:bodyPr/>
          <a:lstStyle>
            <a:lvl1pPr>
              <a:defRPr smtClean="0">
                <a:latin typeface="Arial" charset="0"/>
              </a:defRPr>
            </a:lvl1pPr>
          </a:lstStyle>
          <a:p>
            <a:pPr>
              <a:defRPr/>
            </a:pPr>
            <a:endParaRPr lang="fr-BE" altLang="en-US"/>
          </a:p>
        </p:txBody>
      </p:sp>
      <p:sp>
        <p:nvSpPr>
          <p:cNvPr id="5" name="Slide Number Placeholder 4"/>
          <p:cNvSpPr>
            <a:spLocks noGrp="1"/>
          </p:cNvSpPr>
          <p:nvPr>
            <p:ph type="sldNum" sz="quarter" idx="12"/>
          </p:nvPr>
        </p:nvSpPr>
        <p:spPr/>
        <p:txBody>
          <a:bodyPr/>
          <a:lstStyle>
            <a:lvl1pPr>
              <a:defRPr smtClean="0">
                <a:latin typeface="Arial" charset="0"/>
              </a:defRPr>
            </a:lvl1pPr>
          </a:lstStyle>
          <a:p>
            <a:pPr>
              <a:defRPr/>
            </a:pPr>
            <a:fld id="{C2FDCFDD-9FEC-4D12-9FD8-7AEE89AB295E}" type="slidenum">
              <a:rPr lang="fr-BE" altLang="en-US"/>
              <a:pPr>
                <a:defRPr/>
              </a:pPr>
              <a:t>‹N°›</a:t>
            </a:fld>
            <a:endParaRPr lang="fr-BE" altLang="en-US"/>
          </a:p>
        </p:txBody>
      </p:sp>
    </p:spTree>
    <p:extLst>
      <p:ext uri="{BB962C8B-B14F-4D97-AF65-F5344CB8AC3E}">
        <p14:creationId xmlns:p14="http://schemas.microsoft.com/office/powerpoint/2010/main" xmlns="" val="37959434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mtClean="0">
                <a:latin typeface="Arial" charset="0"/>
              </a:defRPr>
            </a:lvl1pPr>
          </a:lstStyle>
          <a:p>
            <a:pPr>
              <a:defRPr/>
            </a:pPr>
            <a:fld id="{6FA985B1-2D25-483C-8203-776E35BEF36A}" type="datetimeFigureOut">
              <a:rPr lang="fr-BE" altLang="en-US"/>
              <a:pPr>
                <a:defRPr/>
              </a:pPr>
              <a:t>5/11/2019</a:t>
            </a:fld>
            <a:endParaRPr lang="fr-BE" altLang="en-US"/>
          </a:p>
        </p:txBody>
      </p:sp>
      <p:sp>
        <p:nvSpPr>
          <p:cNvPr id="3" name="Footer Placeholder 2"/>
          <p:cNvSpPr>
            <a:spLocks noGrp="1"/>
          </p:cNvSpPr>
          <p:nvPr>
            <p:ph type="ftr" sz="quarter" idx="11"/>
          </p:nvPr>
        </p:nvSpPr>
        <p:spPr/>
        <p:txBody>
          <a:bodyPr/>
          <a:lstStyle>
            <a:lvl1pPr>
              <a:defRPr smtClean="0">
                <a:latin typeface="Arial" charset="0"/>
              </a:defRPr>
            </a:lvl1pPr>
          </a:lstStyle>
          <a:p>
            <a:pPr>
              <a:defRPr/>
            </a:pPr>
            <a:endParaRPr lang="fr-BE" altLang="en-US"/>
          </a:p>
        </p:txBody>
      </p:sp>
      <p:sp>
        <p:nvSpPr>
          <p:cNvPr id="4" name="Slide Number Placeholder 3"/>
          <p:cNvSpPr>
            <a:spLocks noGrp="1"/>
          </p:cNvSpPr>
          <p:nvPr>
            <p:ph type="sldNum" sz="quarter" idx="12"/>
          </p:nvPr>
        </p:nvSpPr>
        <p:spPr/>
        <p:txBody>
          <a:bodyPr/>
          <a:lstStyle>
            <a:lvl1pPr>
              <a:defRPr smtClean="0">
                <a:latin typeface="Arial" charset="0"/>
              </a:defRPr>
            </a:lvl1pPr>
          </a:lstStyle>
          <a:p>
            <a:pPr>
              <a:defRPr/>
            </a:pPr>
            <a:fld id="{895019CB-73B4-4E19-B2C3-BFFA1E77D580}" type="slidenum">
              <a:rPr lang="fr-BE" altLang="en-US"/>
              <a:pPr>
                <a:defRPr/>
              </a:pPr>
              <a:t>‹N°›</a:t>
            </a:fld>
            <a:endParaRPr lang="fr-BE" altLang="en-US"/>
          </a:p>
        </p:txBody>
      </p:sp>
    </p:spTree>
    <p:extLst>
      <p:ext uri="{BB962C8B-B14F-4D97-AF65-F5344CB8AC3E}">
        <p14:creationId xmlns:p14="http://schemas.microsoft.com/office/powerpoint/2010/main" xmlns="" val="13092924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B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mtClean="0">
                <a:latin typeface="Arial" charset="0"/>
              </a:defRPr>
            </a:lvl1pPr>
          </a:lstStyle>
          <a:p>
            <a:pPr>
              <a:defRPr/>
            </a:pPr>
            <a:fld id="{56AC052D-AEB1-45CD-8BA4-E3795F27CB5B}" type="datetimeFigureOut">
              <a:rPr lang="fr-BE" altLang="en-US"/>
              <a:pPr>
                <a:defRPr/>
              </a:pPr>
              <a:t>5/11/2019</a:t>
            </a:fld>
            <a:endParaRPr lang="fr-BE" altLang="en-US"/>
          </a:p>
        </p:txBody>
      </p:sp>
      <p:sp>
        <p:nvSpPr>
          <p:cNvPr id="6" name="Footer Placeholder 5"/>
          <p:cNvSpPr>
            <a:spLocks noGrp="1"/>
          </p:cNvSpPr>
          <p:nvPr>
            <p:ph type="ftr" sz="quarter" idx="11"/>
          </p:nvPr>
        </p:nvSpPr>
        <p:spPr/>
        <p:txBody>
          <a:bodyPr/>
          <a:lstStyle>
            <a:lvl1pPr>
              <a:defRPr smtClean="0">
                <a:latin typeface="Arial" charset="0"/>
              </a:defRPr>
            </a:lvl1pPr>
          </a:lstStyle>
          <a:p>
            <a:pPr>
              <a:defRPr/>
            </a:pPr>
            <a:endParaRPr lang="fr-BE" altLang="en-US"/>
          </a:p>
        </p:txBody>
      </p:sp>
      <p:sp>
        <p:nvSpPr>
          <p:cNvPr id="7" name="Slide Number Placeholder 6"/>
          <p:cNvSpPr>
            <a:spLocks noGrp="1"/>
          </p:cNvSpPr>
          <p:nvPr>
            <p:ph type="sldNum" sz="quarter" idx="12"/>
          </p:nvPr>
        </p:nvSpPr>
        <p:spPr/>
        <p:txBody>
          <a:bodyPr/>
          <a:lstStyle>
            <a:lvl1pPr>
              <a:defRPr smtClean="0">
                <a:latin typeface="Arial" charset="0"/>
              </a:defRPr>
            </a:lvl1pPr>
          </a:lstStyle>
          <a:p>
            <a:pPr>
              <a:defRPr/>
            </a:pPr>
            <a:fld id="{1C83675C-CFBD-465A-B2AC-A86ACC98C8E9}" type="slidenum">
              <a:rPr lang="fr-BE" altLang="en-US"/>
              <a:pPr>
                <a:defRPr/>
              </a:pPr>
              <a:t>‹N°›</a:t>
            </a:fld>
            <a:endParaRPr lang="fr-BE" altLang="en-US"/>
          </a:p>
        </p:txBody>
      </p:sp>
    </p:spTree>
    <p:extLst>
      <p:ext uri="{BB962C8B-B14F-4D97-AF65-F5344CB8AC3E}">
        <p14:creationId xmlns:p14="http://schemas.microsoft.com/office/powerpoint/2010/main" xmlns="" val="1686916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2" name="Title 1"/>
          <p:cNvSpPr>
            <a:spLocks noGrp="1"/>
          </p:cNvSpPr>
          <p:nvPr>
            <p:ph type="title"/>
          </p:nvPr>
        </p:nvSpPr>
        <p:spPr>
          <a:xfrm>
            <a:off x="457200" y="274638"/>
            <a:ext cx="8229600" cy="1143000"/>
          </a:xfrm>
          <a:prstGeom prst="rect">
            <a:avLst/>
          </a:prstGeom>
        </p:spPr>
        <p:txBody>
          <a:bodyPr/>
          <a:lstStyle/>
          <a:p>
            <a:r>
              <a:rPr lang="en-US" dirty="0" smtClean="0"/>
              <a:t>Click to edit Master title style</a:t>
            </a:r>
            <a:endParaRPr lang="en-GB" dirty="0"/>
          </a:p>
        </p:txBody>
      </p:sp>
    </p:spTree>
    <p:extLst>
      <p:ext uri="{BB962C8B-B14F-4D97-AF65-F5344CB8AC3E}">
        <p14:creationId xmlns:p14="http://schemas.microsoft.com/office/powerpoint/2010/main" xmlns="" val="19058106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BE"/>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BE"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mtClean="0">
                <a:latin typeface="Arial" charset="0"/>
              </a:defRPr>
            </a:lvl1pPr>
          </a:lstStyle>
          <a:p>
            <a:pPr>
              <a:defRPr/>
            </a:pPr>
            <a:fld id="{E17455FB-2FC2-4FE0-8B23-BFA37376F4D6}" type="datetimeFigureOut">
              <a:rPr lang="fr-BE" altLang="en-US"/>
              <a:pPr>
                <a:defRPr/>
              </a:pPr>
              <a:t>5/11/2019</a:t>
            </a:fld>
            <a:endParaRPr lang="fr-BE" altLang="en-US"/>
          </a:p>
        </p:txBody>
      </p:sp>
      <p:sp>
        <p:nvSpPr>
          <p:cNvPr id="6" name="Footer Placeholder 5"/>
          <p:cNvSpPr>
            <a:spLocks noGrp="1"/>
          </p:cNvSpPr>
          <p:nvPr>
            <p:ph type="ftr" sz="quarter" idx="11"/>
          </p:nvPr>
        </p:nvSpPr>
        <p:spPr/>
        <p:txBody>
          <a:bodyPr/>
          <a:lstStyle>
            <a:lvl1pPr>
              <a:defRPr smtClean="0">
                <a:latin typeface="Arial" charset="0"/>
              </a:defRPr>
            </a:lvl1pPr>
          </a:lstStyle>
          <a:p>
            <a:pPr>
              <a:defRPr/>
            </a:pPr>
            <a:endParaRPr lang="fr-BE" altLang="en-US"/>
          </a:p>
        </p:txBody>
      </p:sp>
      <p:sp>
        <p:nvSpPr>
          <p:cNvPr id="7" name="Slide Number Placeholder 6"/>
          <p:cNvSpPr>
            <a:spLocks noGrp="1"/>
          </p:cNvSpPr>
          <p:nvPr>
            <p:ph type="sldNum" sz="quarter" idx="12"/>
          </p:nvPr>
        </p:nvSpPr>
        <p:spPr/>
        <p:txBody>
          <a:bodyPr/>
          <a:lstStyle>
            <a:lvl1pPr>
              <a:defRPr smtClean="0">
                <a:latin typeface="Arial" charset="0"/>
              </a:defRPr>
            </a:lvl1pPr>
          </a:lstStyle>
          <a:p>
            <a:pPr>
              <a:defRPr/>
            </a:pPr>
            <a:fld id="{4FF02284-C9EA-43E5-9502-7FD55DF5A27B}" type="slidenum">
              <a:rPr lang="fr-BE" altLang="en-US"/>
              <a:pPr>
                <a:defRPr/>
              </a:pPr>
              <a:t>‹N°›</a:t>
            </a:fld>
            <a:endParaRPr lang="fr-BE" altLang="en-US"/>
          </a:p>
        </p:txBody>
      </p:sp>
    </p:spTree>
    <p:extLst>
      <p:ext uri="{BB962C8B-B14F-4D97-AF65-F5344CB8AC3E}">
        <p14:creationId xmlns:p14="http://schemas.microsoft.com/office/powerpoint/2010/main" xmlns="" val="21573837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B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4" name="Date Placeholder 3"/>
          <p:cNvSpPr>
            <a:spLocks noGrp="1"/>
          </p:cNvSpPr>
          <p:nvPr>
            <p:ph type="dt" sz="half" idx="10"/>
          </p:nvPr>
        </p:nvSpPr>
        <p:spPr/>
        <p:txBody>
          <a:bodyPr/>
          <a:lstStyle>
            <a:lvl1pPr>
              <a:defRPr smtClean="0">
                <a:latin typeface="Arial" charset="0"/>
              </a:defRPr>
            </a:lvl1pPr>
          </a:lstStyle>
          <a:p>
            <a:pPr>
              <a:defRPr/>
            </a:pPr>
            <a:fld id="{643C7867-49F9-48DB-ADDD-E15AE7E1470E}" type="datetimeFigureOut">
              <a:rPr lang="fr-BE" altLang="en-US"/>
              <a:pPr>
                <a:defRPr/>
              </a:pPr>
              <a:t>5/11/2019</a:t>
            </a:fld>
            <a:endParaRPr lang="fr-BE" altLang="en-US"/>
          </a:p>
        </p:txBody>
      </p:sp>
      <p:sp>
        <p:nvSpPr>
          <p:cNvPr id="5" name="Footer Placeholder 4"/>
          <p:cNvSpPr>
            <a:spLocks noGrp="1"/>
          </p:cNvSpPr>
          <p:nvPr>
            <p:ph type="ftr" sz="quarter" idx="11"/>
          </p:nvPr>
        </p:nvSpPr>
        <p:spPr/>
        <p:txBody>
          <a:bodyPr/>
          <a:lstStyle>
            <a:lvl1pPr>
              <a:defRPr smtClean="0">
                <a:latin typeface="Arial" charset="0"/>
              </a:defRPr>
            </a:lvl1pPr>
          </a:lstStyle>
          <a:p>
            <a:pPr>
              <a:defRPr/>
            </a:pPr>
            <a:endParaRPr lang="fr-BE" altLang="en-US"/>
          </a:p>
        </p:txBody>
      </p:sp>
      <p:sp>
        <p:nvSpPr>
          <p:cNvPr id="6" name="Slide Number Placeholder 5"/>
          <p:cNvSpPr>
            <a:spLocks noGrp="1"/>
          </p:cNvSpPr>
          <p:nvPr>
            <p:ph type="sldNum" sz="quarter" idx="12"/>
          </p:nvPr>
        </p:nvSpPr>
        <p:spPr/>
        <p:txBody>
          <a:bodyPr/>
          <a:lstStyle>
            <a:lvl1pPr>
              <a:defRPr smtClean="0">
                <a:latin typeface="Arial" charset="0"/>
              </a:defRPr>
            </a:lvl1pPr>
          </a:lstStyle>
          <a:p>
            <a:pPr>
              <a:defRPr/>
            </a:pPr>
            <a:fld id="{CFAB4E9E-D3F1-45AE-AD6C-D2FD0C99BEE7}" type="slidenum">
              <a:rPr lang="fr-BE" altLang="en-US"/>
              <a:pPr>
                <a:defRPr/>
              </a:pPr>
              <a:t>‹N°›</a:t>
            </a:fld>
            <a:endParaRPr lang="fr-BE" altLang="en-US"/>
          </a:p>
        </p:txBody>
      </p:sp>
    </p:spTree>
    <p:extLst>
      <p:ext uri="{BB962C8B-B14F-4D97-AF65-F5344CB8AC3E}">
        <p14:creationId xmlns:p14="http://schemas.microsoft.com/office/powerpoint/2010/main" xmlns="" val="6764260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r-B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4" name="Date Placeholder 3"/>
          <p:cNvSpPr>
            <a:spLocks noGrp="1"/>
          </p:cNvSpPr>
          <p:nvPr>
            <p:ph type="dt" sz="half" idx="10"/>
          </p:nvPr>
        </p:nvSpPr>
        <p:spPr/>
        <p:txBody>
          <a:bodyPr/>
          <a:lstStyle>
            <a:lvl1pPr>
              <a:defRPr smtClean="0">
                <a:latin typeface="Arial" charset="0"/>
              </a:defRPr>
            </a:lvl1pPr>
          </a:lstStyle>
          <a:p>
            <a:pPr>
              <a:defRPr/>
            </a:pPr>
            <a:fld id="{B78EE752-2FE4-48B0-943F-60E3E1BBE07B}" type="datetimeFigureOut">
              <a:rPr lang="fr-BE" altLang="en-US"/>
              <a:pPr>
                <a:defRPr/>
              </a:pPr>
              <a:t>5/11/2019</a:t>
            </a:fld>
            <a:endParaRPr lang="fr-BE" altLang="en-US"/>
          </a:p>
        </p:txBody>
      </p:sp>
      <p:sp>
        <p:nvSpPr>
          <p:cNvPr id="5" name="Footer Placeholder 4"/>
          <p:cNvSpPr>
            <a:spLocks noGrp="1"/>
          </p:cNvSpPr>
          <p:nvPr>
            <p:ph type="ftr" sz="quarter" idx="11"/>
          </p:nvPr>
        </p:nvSpPr>
        <p:spPr/>
        <p:txBody>
          <a:bodyPr/>
          <a:lstStyle>
            <a:lvl1pPr>
              <a:defRPr smtClean="0">
                <a:latin typeface="Arial" charset="0"/>
              </a:defRPr>
            </a:lvl1pPr>
          </a:lstStyle>
          <a:p>
            <a:pPr>
              <a:defRPr/>
            </a:pPr>
            <a:endParaRPr lang="fr-BE" altLang="en-US"/>
          </a:p>
        </p:txBody>
      </p:sp>
      <p:sp>
        <p:nvSpPr>
          <p:cNvPr id="6" name="Slide Number Placeholder 5"/>
          <p:cNvSpPr>
            <a:spLocks noGrp="1"/>
          </p:cNvSpPr>
          <p:nvPr>
            <p:ph type="sldNum" sz="quarter" idx="12"/>
          </p:nvPr>
        </p:nvSpPr>
        <p:spPr/>
        <p:txBody>
          <a:bodyPr/>
          <a:lstStyle>
            <a:lvl1pPr>
              <a:defRPr smtClean="0">
                <a:latin typeface="Arial" charset="0"/>
              </a:defRPr>
            </a:lvl1pPr>
          </a:lstStyle>
          <a:p>
            <a:pPr>
              <a:defRPr/>
            </a:pPr>
            <a:fld id="{EC091B0A-ABE6-46BD-95A7-FB58F23A751D}" type="slidenum">
              <a:rPr lang="fr-BE" altLang="en-US"/>
              <a:pPr>
                <a:defRPr/>
              </a:pPr>
              <a:t>‹N°›</a:t>
            </a:fld>
            <a:endParaRPr lang="fr-BE" altLang="en-US"/>
          </a:p>
        </p:txBody>
      </p:sp>
    </p:spTree>
    <p:extLst>
      <p:ext uri="{BB962C8B-B14F-4D97-AF65-F5344CB8AC3E}">
        <p14:creationId xmlns:p14="http://schemas.microsoft.com/office/powerpoint/2010/main" xmlns="" val="16056208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fld id="{C6BBA5ED-4A2F-470B-AFA7-0FB9197BDEAF}" type="datetime1">
              <a:rPr lang="fr-FR" altLang="en-US">
                <a:solidFill>
                  <a:srgbClr val="000000"/>
                </a:solidFill>
              </a:rPr>
              <a:pPr/>
              <a:t>05/11/2019</a:t>
            </a:fld>
            <a:endParaRPr lang="fr-FR"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CE833FEA-1038-4291-A504-4932364BC6E9}" type="slidenum">
              <a:rPr lang="fr-FR" altLang="en-US">
                <a:solidFill>
                  <a:srgbClr val="000000"/>
                </a:solidFill>
              </a:rPr>
              <a:pPr/>
              <a:t>‹N°›</a:t>
            </a:fld>
            <a:endParaRPr lang="fr-FR" altLang="en-US">
              <a:solidFill>
                <a:srgbClr val="000000"/>
              </a:solidFill>
            </a:endParaRPr>
          </a:p>
        </p:txBody>
      </p:sp>
    </p:spTree>
    <p:extLst>
      <p:ext uri="{BB962C8B-B14F-4D97-AF65-F5344CB8AC3E}">
        <p14:creationId xmlns:p14="http://schemas.microsoft.com/office/powerpoint/2010/main" xmlns="" val="27141562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fld id="{37CD9CE6-0583-4C68-BA91-18B3A5EFBFF7}" type="datetime1">
              <a:rPr lang="fr-FR" altLang="en-US">
                <a:solidFill>
                  <a:srgbClr val="000000"/>
                </a:solidFill>
              </a:rPr>
              <a:pPr/>
              <a:t>05/11/2019</a:t>
            </a:fld>
            <a:endParaRPr lang="fr-FR"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07C71EA2-50AB-44E2-84B4-32C4F71D3AE2}" type="slidenum">
              <a:rPr lang="fr-FR" altLang="en-US">
                <a:solidFill>
                  <a:srgbClr val="000000"/>
                </a:solidFill>
              </a:rPr>
              <a:pPr/>
              <a:t>‹N°›</a:t>
            </a:fld>
            <a:endParaRPr lang="fr-FR" altLang="en-US">
              <a:solidFill>
                <a:srgbClr val="000000"/>
              </a:solidFill>
            </a:endParaRPr>
          </a:p>
        </p:txBody>
      </p:sp>
    </p:spTree>
    <p:extLst>
      <p:ext uri="{BB962C8B-B14F-4D97-AF65-F5344CB8AC3E}">
        <p14:creationId xmlns:p14="http://schemas.microsoft.com/office/powerpoint/2010/main" xmlns="" val="39254916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193F99FD-5DCA-4107-9BB8-B4A9BAE3B744}" type="datetime1">
              <a:rPr lang="fr-FR" altLang="en-US">
                <a:solidFill>
                  <a:srgbClr val="000000"/>
                </a:solidFill>
              </a:rPr>
              <a:pPr/>
              <a:t>05/11/2019</a:t>
            </a:fld>
            <a:endParaRPr lang="fr-FR"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97D764CB-0324-43BC-857C-CB84FEF4594A}" type="slidenum">
              <a:rPr lang="fr-FR" altLang="en-US">
                <a:solidFill>
                  <a:srgbClr val="000000"/>
                </a:solidFill>
              </a:rPr>
              <a:pPr/>
              <a:t>‹N°›</a:t>
            </a:fld>
            <a:endParaRPr lang="fr-FR" altLang="en-US">
              <a:solidFill>
                <a:srgbClr val="000000"/>
              </a:solidFill>
            </a:endParaRPr>
          </a:p>
        </p:txBody>
      </p:sp>
    </p:spTree>
    <p:extLst>
      <p:ext uri="{BB962C8B-B14F-4D97-AF65-F5344CB8AC3E}">
        <p14:creationId xmlns:p14="http://schemas.microsoft.com/office/powerpoint/2010/main" xmlns="" val="42011055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fld id="{F2C55DFF-7DAA-424C-A035-446D0BB10410}" type="datetime1">
              <a:rPr lang="fr-FR" altLang="en-US">
                <a:solidFill>
                  <a:srgbClr val="000000"/>
                </a:solidFill>
              </a:rPr>
              <a:pPr/>
              <a:t>05/11/2019</a:t>
            </a:fld>
            <a:endParaRPr lang="fr-FR"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21A9BC6A-9F2A-4324-97DE-B34C184E8764}" type="slidenum">
              <a:rPr lang="fr-FR" altLang="en-US">
                <a:solidFill>
                  <a:srgbClr val="000000"/>
                </a:solidFill>
              </a:rPr>
              <a:pPr/>
              <a:t>‹N°›</a:t>
            </a:fld>
            <a:endParaRPr lang="fr-FR" altLang="en-US">
              <a:solidFill>
                <a:srgbClr val="000000"/>
              </a:solidFill>
            </a:endParaRPr>
          </a:p>
        </p:txBody>
      </p:sp>
    </p:spTree>
    <p:extLst>
      <p:ext uri="{BB962C8B-B14F-4D97-AF65-F5344CB8AC3E}">
        <p14:creationId xmlns:p14="http://schemas.microsoft.com/office/powerpoint/2010/main" xmlns="" val="20126300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fld id="{55FAF390-3ACC-4CE8-87DD-04B58944058A}" type="datetime1">
              <a:rPr lang="fr-FR" altLang="en-US">
                <a:solidFill>
                  <a:srgbClr val="000000"/>
                </a:solidFill>
              </a:rPr>
              <a:pPr/>
              <a:t>05/11/2019</a:t>
            </a:fld>
            <a:endParaRPr lang="fr-FR"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F2CE3D86-CA54-460F-A860-AE8F0DB53D46}" type="slidenum">
              <a:rPr lang="fr-FR" altLang="en-US">
                <a:solidFill>
                  <a:srgbClr val="000000"/>
                </a:solidFill>
              </a:rPr>
              <a:pPr/>
              <a:t>‹N°›</a:t>
            </a:fld>
            <a:endParaRPr lang="fr-FR" altLang="en-US">
              <a:solidFill>
                <a:srgbClr val="000000"/>
              </a:solidFill>
            </a:endParaRPr>
          </a:p>
        </p:txBody>
      </p:sp>
    </p:spTree>
    <p:extLst>
      <p:ext uri="{BB962C8B-B14F-4D97-AF65-F5344CB8AC3E}">
        <p14:creationId xmlns:p14="http://schemas.microsoft.com/office/powerpoint/2010/main" xmlns="" val="175336179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fld id="{D4370AE7-60D5-4AFD-AF7E-0F53DC126FD7}" type="datetime1">
              <a:rPr lang="fr-FR" altLang="en-US">
                <a:solidFill>
                  <a:srgbClr val="000000"/>
                </a:solidFill>
              </a:rPr>
              <a:pPr/>
              <a:t>05/11/2019</a:t>
            </a:fld>
            <a:endParaRPr lang="fr-FR"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endParaRPr lang="en-US"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3CFD7495-1FAF-4DA0-9F91-6A63E22698B6}" type="slidenum">
              <a:rPr lang="fr-FR" altLang="en-US">
                <a:solidFill>
                  <a:srgbClr val="000000"/>
                </a:solidFill>
              </a:rPr>
              <a:pPr/>
              <a:t>‹N°›</a:t>
            </a:fld>
            <a:endParaRPr lang="fr-FR" altLang="en-US">
              <a:solidFill>
                <a:srgbClr val="000000"/>
              </a:solidFill>
            </a:endParaRPr>
          </a:p>
        </p:txBody>
      </p:sp>
    </p:spTree>
    <p:extLst>
      <p:ext uri="{BB962C8B-B14F-4D97-AF65-F5344CB8AC3E}">
        <p14:creationId xmlns:p14="http://schemas.microsoft.com/office/powerpoint/2010/main" xmlns="" val="25090821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5B9BF1AC-8315-452A-BD17-9AC7D694D4CF}" type="datetime1">
              <a:rPr lang="fr-FR" altLang="en-US">
                <a:solidFill>
                  <a:srgbClr val="000000"/>
                </a:solidFill>
              </a:rPr>
              <a:pPr/>
              <a:t>05/11/2019</a:t>
            </a:fld>
            <a:endParaRPr lang="fr-FR"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endParaRPr lang="en-US"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0EB60097-C717-4E60-9D9E-2EFCBD6E65D9}" type="slidenum">
              <a:rPr lang="fr-FR" altLang="en-US">
                <a:solidFill>
                  <a:srgbClr val="000000"/>
                </a:solidFill>
              </a:rPr>
              <a:pPr/>
              <a:t>‹N°›</a:t>
            </a:fld>
            <a:endParaRPr lang="fr-FR" altLang="en-US">
              <a:solidFill>
                <a:srgbClr val="000000"/>
              </a:solidFill>
            </a:endParaRPr>
          </a:p>
        </p:txBody>
      </p:sp>
    </p:spTree>
    <p:extLst>
      <p:ext uri="{BB962C8B-B14F-4D97-AF65-F5344CB8AC3E}">
        <p14:creationId xmlns:p14="http://schemas.microsoft.com/office/powerpoint/2010/main" xmlns="" val="16615979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nl-B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xmlns="" val="174833676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1D2C85F8-8A87-4626-9C7E-2306B296FE63}" type="datetime1">
              <a:rPr lang="fr-FR" altLang="en-US">
                <a:solidFill>
                  <a:srgbClr val="000000"/>
                </a:solidFill>
              </a:rPr>
              <a:pPr/>
              <a:t>05/11/2019</a:t>
            </a:fld>
            <a:endParaRPr lang="fr-FR"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CF92C7EE-D9FC-48B1-BADE-FF715367649F}" type="slidenum">
              <a:rPr lang="fr-FR" altLang="en-US">
                <a:solidFill>
                  <a:srgbClr val="000000"/>
                </a:solidFill>
              </a:rPr>
              <a:pPr/>
              <a:t>‹N°›</a:t>
            </a:fld>
            <a:endParaRPr lang="fr-FR" altLang="en-US">
              <a:solidFill>
                <a:srgbClr val="000000"/>
              </a:solidFill>
            </a:endParaRPr>
          </a:p>
        </p:txBody>
      </p:sp>
    </p:spTree>
    <p:extLst>
      <p:ext uri="{BB962C8B-B14F-4D97-AF65-F5344CB8AC3E}">
        <p14:creationId xmlns:p14="http://schemas.microsoft.com/office/powerpoint/2010/main" xmlns="" val="12093944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B109A6EA-E7A7-49E0-A74D-5F0D5DDC3884}" type="datetime1">
              <a:rPr lang="fr-FR" altLang="en-US">
                <a:solidFill>
                  <a:srgbClr val="000000"/>
                </a:solidFill>
              </a:rPr>
              <a:pPr/>
              <a:t>05/11/2019</a:t>
            </a:fld>
            <a:endParaRPr lang="fr-FR"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C5EBB109-F4AC-4628-AFE2-4F60330E3B91}" type="slidenum">
              <a:rPr lang="fr-FR" altLang="en-US">
                <a:solidFill>
                  <a:srgbClr val="000000"/>
                </a:solidFill>
              </a:rPr>
              <a:pPr/>
              <a:t>‹N°›</a:t>
            </a:fld>
            <a:endParaRPr lang="fr-FR" altLang="en-US">
              <a:solidFill>
                <a:srgbClr val="000000"/>
              </a:solidFill>
            </a:endParaRPr>
          </a:p>
        </p:txBody>
      </p:sp>
    </p:spTree>
    <p:extLst>
      <p:ext uri="{BB962C8B-B14F-4D97-AF65-F5344CB8AC3E}">
        <p14:creationId xmlns:p14="http://schemas.microsoft.com/office/powerpoint/2010/main" xmlns="" val="353818788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fld id="{D1439E07-DA48-40A5-9D7F-D501E866F4F6}" type="datetime1">
              <a:rPr lang="fr-FR" altLang="en-US">
                <a:solidFill>
                  <a:srgbClr val="000000"/>
                </a:solidFill>
              </a:rPr>
              <a:pPr/>
              <a:t>05/11/2019</a:t>
            </a:fld>
            <a:endParaRPr lang="fr-FR"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F571967B-82A9-42CF-8AA0-D5BC98B8EDCA}" type="slidenum">
              <a:rPr lang="fr-FR" altLang="en-US">
                <a:solidFill>
                  <a:srgbClr val="000000"/>
                </a:solidFill>
              </a:rPr>
              <a:pPr/>
              <a:t>‹N°›</a:t>
            </a:fld>
            <a:endParaRPr lang="fr-FR" altLang="en-US">
              <a:solidFill>
                <a:srgbClr val="000000"/>
              </a:solidFill>
            </a:endParaRPr>
          </a:p>
        </p:txBody>
      </p:sp>
    </p:spTree>
    <p:extLst>
      <p:ext uri="{BB962C8B-B14F-4D97-AF65-F5344CB8AC3E}">
        <p14:creationId xmlns:p14="http://schemas.microsoft.com/office/powerpoint/2010/main" xmlns="" val="29878910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fld id="{AC2037D5-36F3-4C88-B39D-F37D78144037}" type="datetime1">
              <a:rPr lang="fr-FR" altLang="en-US">
                <a:solidFill>
                  <a:srgbClr val="000000"/>
                </a:solidFill>
              </a:rPr>
              <a:pPr/>
              <a:t>05/11/2019</a:t>
            </a:fld>
            <a:endParaRPr lang="fr-FR"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FBF7F987-52E9-41CB-BA91-2AA1A868F533}" type="slidenum">
              <a:rPr lang="fr-FR" altLang="en-US">
                <a:solidFill>
                  <a:srgbClr val="000000"/>
                </a:solidFill>
              </a:rPr>
              <a:pPr/>
              <a:t>‹N°›</a:t>
            </a:fld>
            <a:endParaRPr lang="fr-FR" altLang="en-US">
              <a:solidFill>
                <a:srgbClr val="000000"/>
              </a:solidFill>
            </a:endParaRPr>
          </a:p>
        </p:txBody>
      </p:sp>
    </p:spTree>
    <p:extLst>
      <p:ext uri="{BB962C8B-B14F-4D97-AF65-F5344CB8AC3E}">
        <p14:creationId xmlns:p14="http://schemas.microsoft.com/office/powerpoint/2010/main" xmlns="" val="41279731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nl-BE"/>
          </a:p>
        </p:txBody>
      </p:sp>
      <p:sp>
        <p:nvSpPr>
          <p:cNvPr id="3" name="Content Placeholder 2"/>
          <p:cNvSpPr>
            <a:spLocks noGrp="1"/>
          </p:cNvSpPr>
          <p:nvPr>
            <p:ph sz="half" idx="1"/>
          </p:nvPr>
        </p:nvSpPr>
        <p:spPr>
          <a:xfrm>
            <a:off x="609600" y="1371600"/>
            <a:ext cx="3810000" cy="3200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Content Placeholder 3"/>
          <p:cNvSpPr>
            <a:spLocks noGrp="1"/>
          </p:cNvSpPr>
          <p:nvPr>
            <p:ph sz="half" idx="2"/>
          </p:nvPr>
        </p:nvSpPr>
        <p:spPr>
          <a:xfrm>
            <a:off x="4572000" y="1371600"/>
            <a:ext cx="3810000" cy="3200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Tree>
    <p:extLst>
      <p:ext uri="{BB962C8B-B14F-4D97-AF65-F5344CB8AC3E}">
        <p14:creationId xmlns:p14="http://schemas.microsoft.com/office/powerpoint/2010/main" xmlns="" val="36822909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nl-B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Tree>
    <p:extLst>
      <p:ext uri="{BB962C8B-B14F-4D97-AF65-F5344CB8AC3E}">
        <p14:creationId xmlns:p14="http://schemas.microsoft.com/office/powerpoint/2010/main" xmlns="" val="19453089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nl-BE"/>
          </a:p>
        </p:txBody>
      </p:sp>
    </p:spTree>
    <p:extLst>
      <p:ext uri="{BB962C8B-B14F-4D97-AF65-F5344CB8AC3E}">
        <p14:creationId xmlns:p14="http://schemas.microsoft.com/office/powerpoint/2010/main" xmlns="" val="35032058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461664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nl-B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4392710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nl-B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BE"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24374563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1" descr="Logocoul"/>
          <p:cNvPicPr>
            <a:picLocks noChangeAspect="1" noChangeArrowheads="1"/>
          </p:cNvPicPr>
          <p:nvPr userDrawn="1"/>
        </p:nvPicPr>
        <p:blipFill>
          <a:blip r:embed="rId13">
            <a:extLst>
              <a:ext uri="{28A0092B-C50C-407E-A947-70E740481C1C}">
                <a14:useLocalDpi xmlns:a14="http://schemas.microsoft.com/office/drawing/2010/main" xmlns="" val="0"/>
              </a:ext>
            </a:extLst>
          </a:blip>
          <a:srcRect/>
          <a:stretch>
            <a:fillRect/>
          </a:stretch>
        </p:blipFill>
        <p:spPr bwMode="auto">
          <a:xfrm>
            <a:off x="0" y="0"/>
            <a:ext cx="2130425" cy="1000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7" name="Rectangle 12"/>
          <p:cNvSpPr>
            <a:spLocks noGrp="1" noChangeArrowheads="1"/>
          </p:cNvSpPr>
          <p:nvPr>
            <p:ph type="body" idx="1"/>
          </p:nvPr>
        </p:nvSpPr>
        <p:spPr bwMode="auto">
          <a:xfrm>
            <a:off x="609600" y="1371600"/>
            <a:ext cx="7772400" cy="3200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fr-FR" smtClean="0"/>
              <a:t>Click to edit Master text styles</a:t>
            </a:r>
          </a:p>
          <a:p>
            <a:pPr lvl="1"/>
            <a:r>
              <a:rPr lang="en-GB" altLang="fr-FR" smtClean="0"/>
              <a:t>Second level</a:t>
            </a:r>
          </a:p>
          <a:p>
            <a:pPr lvl="2"/>
            <a:r>
              <a:rPr lang="en-GB" altLang="fr-FR" smtClean="0"/>
              <a:t>Third level</a:t>
            </a:r>
          </a:p>
          <a:p>
            <a:pPr lvl="3"/>
            <a:r>
              <a:rPr lang="en-GB" altLang="fr-FR" smtClean="0"/>
              <a:t>Fourth level</a:t>
            </a:r>
          </a:p>
          <a:p>
            <a:pPr lvl="4"/>
            <a:r>
              <a:rPr lang="en-GB" altLang="fr-FR" smtClean="0"/>
              <a:t>Fifth level</a:t>
            </a:r>
          </a:p>
        </p:txBody>
      </p:sp>
      <p:sp>
        <p:nvSpPr>
          <p:cNvPr id="1028" name="Rectangle 15"/>
          <p:cNvSpPr>
            <a:spLocks noChangeArrowheads="1"/>
          </p:cNvSpPr>
          <p:nvPr userDrawn="1"/>
        </p:nvSpPr>
        <p:spPr bwMode="auto">
          <a:xfrm>
            <a:off x="1549400" y="6400800"/>
            <a:ext cx="60452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defRPr/>
            </a:pPr>
            <a:r>
              <a:rPr lang="fr-BE" altLang="fr-FR" sz="2000" b="1" smtClean="0">
                <a:solidFill>
                  <a:srgbClr val="009999"/>
                </a:solidFill>
                <a:latin typeface="Tahoma" pitchFamily="34" charset="0"/>
              </a:rPr>
              <a:t>www.epsu.org</a:t>
            </a:r>
            <a:endParaRPr lang="en-GB" altLang="fr-FR" sz="2000" b="1" smtClean="0">
              <a:solidFill>
                <a:srgbClr val="009999"/>
              </a:solidFill>
              <a:latin typeface="Tahoma" pitchFamily="34" charset="0"/>
            </a:endParaRPr>
          </a:p>
        </p:txBody>
      </p:sp>
    </p:spTree>
  </p:cSld>
  <p:clrMap bg1="lt1" tx1="dk1" bg2="lt2" tx2="dk2" accent1="accent1" accent2="accent2" accent3="accent3" accent4="accent4" accent5="accent5" accent6="accent6" hlink="hlink" folHlink="folHlink"/>
  <p:sldLayoutIdLst>
    <p:sldLayoutId id="2147484250" r:id="rId1"/>
    <p:sldLayoutId id="2147484251" r:id="rId2"/>
    <p:sldLayoutId id="2147484252" r:id="rId3"/>
    <p:sldLayoutId id="2147484253" r:id="rId4"/>
    <p:sldLayoutId id="2147484254" r:id="rId5"/>
    <p:sldLayoutId id="2147484255" r:id="rId6"/>
    <p:sldLayoutId id="2147484256" r:id="rId7"/>
    <p:sldLayoutId id="2147484257" r:id="rId8"/>
    <p:sldLayoutId id="2147484258" r:id="rId9"/>
    <p:sldLayoutId id="2147484259" r:id="rId10"/>
    <p:sldLayoutId id="2147484260" r:id="rId11"/>
  </p:sldLayoutIdLst>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Calibri" pitchFamily="34" charset="0"/>
        </a:defRPr>
      </a:lvl2pPr>
      <a:lvl3pPr algn="ctr" rtl="0" eaLnBrk="0" fontAlgn="base" hangingPunct="0">
        <a:spcBef>
          <a:spcPct val="0"/>
        </a:spcBef>
        <a:spcAft>
          <a:spcPct val="0"/>
        </a:spcAft>
        <a:defRPr sz="4400">
          <a:solidFill>
            <a:schemeClr val="tx2"/>
          </a:solidFill>
          <a:latin typeface="Calibri" pitchFamily="34" charset="0"/>
        </a:defRPr>
      </a:lvl3pPr>
      <a:lvl4pPr algn="ctr" rtl="0" eaLnBrk="0" fontAlgn="base" hangingPunct="0">
        <a:spcBef>
          <a:spcPct val="0"/>
        </a:spcBef>
        <a:spcAft>
          <a:spcPct val="0"/>
        </a:spcAft>
        <a:defRPr sz="4400">
          <a:solidFill>
            <a:schemeClr val="tx2"/>
          </a:solidFill>
          <a:latin typeface="Calibri" pitchFamily="34" charset="0"/>
        </a:defRPr>
      </a:lvl4pPr>
      <a:lvl5pPr algn="ctr" rtl="0" eaLnBrk="0" fontAlgn="base" hangingPunct="0">
        <a:spcBef>
          <a:spcPct val="0"/>
        </a:spcBef>
        <a:spcAft>
          <a:spcPct val="0"/>
        </a:spcAft>
        <a:defRPr sz="4400">
          <a:solidFill>
            <a:schemeClr val="tx2"/>
          </a:solidFill>
          <a:latin typeface="Calibri" pitchFamily="34"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j-lt"/>
        </a:defRPr>
      </a:lvl5pPr>
      <a:lvl6pPr marL="2514600" indent="-228600" algn="l" rtl="0" fontAlgn="base">
        <a:spcBef>
          <a:spcPct val="20000"/>
        </a:spcBef>
        <a:spcAft>
          <a:spcPct val="0"/>
        </a:spcAft>
        <a:buChar char="»"/>
        <a:defRPr sz="2000">
          <a:solidFill>
            <a:schemeClr val="tx1"/>
          </a:solidFill>
          <a:latin typeface="+mj-lt"/>
        </a:defRPr>
      </a:lvl6pPr>
      <a:lvl7pPr marL="2971800" indent="-228600" algn="l" rtl="0" fontAlgn="base">
        <a:spcBef>
          <a:spcPct val="20000"/>
        </a:spcBef>
        <a:spcAft>
          <a:spcPct val="0"/>
        </a:spcAft>
        <a:buChar char="»"/>
        <a:defRPr sz="2000">
          <a:solidFill>
            <a:schemeClr val="tx1"/>
          </a:solidFill>
          <a:latin typeface="+mj-lt"/>
        </a:defRPr>
      </a:lvl7pPr>
      <a:lvl8pPr marL="3429000" indent="-228600" algn="l" rtl="0" fontAlgn="base">
        <a:spcBef>
          <a:spcPct val="20000"/>
        </a:spcBef>
        <a:spcAft>
          <a:spcPct val="0"/>
        </a:spcAft>
        <a:buChar char="»"/>
        <a:defRPr sz="2000">
          <a:solidFill>
            <a:schemeClr val="tx1"/>
          </a:solidFill>
          <a:latin typeface="+mj-lt"/>
        </a:defRPr>
      </a:lvl8pPr>
      <a:lvl9pPr marL="3886200" indent="-228600" algn="l" rtl="0" fontAlgn="base">
        <a:spcBef>
          <a:spcPct val="20000"/>
        </a:spcBef>
        <a:spcAft>
          <a:spcPct val="0"/>
        </a:spcAft>
        <a:buChar char="»"/>
        <a:defRPr sz="2000">
          <a:solidFill>
            <a:schemeClr val="tx1"/>
          </a:solidFill>
          <a:latin typeface="+mj-lt"/>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fr-BE" altLang="en-US" smtClean="0"/>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fr-BE"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l">
              <a:defRPr sz="1200" smtClean="0">
                <a:solidFill>
                  <a:srgbClr val="898989"/>
                </a:solidFill>
                <a:latin typeface="Calibri" pitchFamily="34" charset="0"/>
              </a:defRPr>
            </a:lvl1pPr>
          </a:lstStyle>
          <a:p>
            <a:pPr>
              <a:defRPr/>
            </a:pPr>
            <a:fld id="{17B2C8D6-6D83-424B-97AF-E4A1357547A1}" type="datetimeFigureOut">
              <a:rPr lang="fr-BE" altLang="en-US"/>
              <a:pPr>
                <a:defRPr/>
              </a:pPr>
              <a:t>5/11/2019</a:t>
            </a:fld>
            <a:endParaRPr lang="fr-BE"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defRPr sz="1200" smtClean="0">
                <a:solidFill>
                  <a:srgbClr val="898989"/>
                </a:solidFill>
                <a:latin typeface="Calibri" pitchFamily="34" charset="0"/>
              </a:defRPr>
            </a:lvl1pPr>
          </a:lstStyle>
          <a:p>
            <a:pPr>
              <a:defRPr/>
            </a:pPr>
            <a:endParaRPr lang="fr-BE" alt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latin typeface="Calibri" pitchFamily="34" charset="0"/>
              </a:defRPr>
            </a:lvl1pPr>
          </a:lstStyle>
          <a:p>
            <a:pPr>
              <a:defRPr/>
            </a:pPr>
            <a:fld id="{D33EE9BB-D874-4B70-A481-4022F4D3498C}" type="slidenum">
              <a:rPr lang="fr-BE" altLang="en-US"/>
              <a:pPr>
                <a:defRPr/>
              </a:pPr>
              <a:t>‹N°›</a:t>
            </a:fld>
            <a:endParaRPr lang="fr-BE" altLang="en-US"/>
          </a:p>
        </p:txBody>
      </p:sp>
    </p:spTree>
  </p:cSld>
  <p:clrMap bg1="lt1" tx1="dk1" bg2="lt2" tx2="dk2" accent1="accent1" accent2="accent2" accent3="accent3" accent4="accent4" accent5="accent5" accent6="accent6" hlink="hlink" folHlink="folHlink"/>
  <p:sldLayoutIdLst>
    <p:sldLayoutId id="2147484261" r:id="rId1"/>
    <p:sldLayoutId id="2147484262" r:id="rId2"/>
    <p:sldLayoutId id="2147484263" r:id="rId3"/>
    <p:sldLayoutId id="2147484264" r:id="rId4"/>
    <p:sldLayoutId id="2147484265" r:id="rId5"/>
    <p:sldLayoutId id="2147484266" r:id="rId6"/>
    <p:sldLayoutId id="2147484267" r:id="rId7"/>
    <p:sldLayoutId id="2147484268" r:id="rId8"/>
    <p:sldLayoutId id="2147484269" r:id="rId9"/>
    <p:sldLayoutId id="2147484270" r:id="rId10"/>
    <p:sldLayoutId id="214748427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fr-FR" altLang="en-US" smtClean="0"/>
              <a:t>Cliquez pour modifier le style du titre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FR" altLang="en-US" smtClean="0"/>
              <a:t>Cliquez pour modifier les styles du texte du masque</a:t>
            </a:r>
          </a:p>
          <a:p>
            <a:pPr lvl="1"/>
            <a:r>
              <a:rPr lang="fr-FR" altLang="en-US" smtClean="0"/>
              <a:t>Deuxième niveau</a:t>
            </a:r>
          </a:p>
          <a:p>
            <a:pPr lvl="2"/>
            <a:r>
              <a:rPr lang="fr-FR" altLang="en-US" smtClean="0"/>
              <a:t>Troisième niveau</a:t>
            </a:r>
          </a:p>
          <a:p>
            <a:pPr lvl="3"/>
            <a:r>
              <a:rPr lang="fr-FR" altLang="en-US" smtClean="0"/>
              <a:t>Quatrième niveau</a:t>
            </a:r>
          </a:p>
          <a:p>
            <a:pPr lvl="4"/>
            <a:r>
              <a:rPr lang="fr-FR" altLang="en-US" smtClean="0"/>
              <a:t>Cinquième niveau</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lgn="l"/>
            <a:fld id="{0777AF50-0ADE-41B4-9F0E-307079C44D08}" type="datetime1">
              <a:rPr lang="fr-FR" altLang="en-US">
                <a:solidFill>
                  <a:srgbClr val="000000"/>
                </a:solidFill>
              </a:rPr>
              <a:pPr algn="l"/>
              <a:t>05/11/2019</a:t>
            </a:fld>
            <a:endParaRPr lang="fr-FR" alt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90CE9672-5CEF-445A-A12B-0BBC89F8C63D}" type="slidenum">
              <a:rPr lang="fr-FR" altLang="en-US">
                <a:solidFill>
                  <a:srgbClr val="000000"/>
                </a:solidFill>
              </a:rPr>
              <a:pPr/>
              <a:t>‹N°›</a:t>
            </a:fld>
            <a:endParaRPr lang="fr-FR" altLang="en-US">
              <a:solidFill>
                <a:srgbClr val="000000"/>
              </a:solidFill>
            </a:endParaRPr>
          </a:p>
        </p:txBody>
      </p:sp>
    </p:spTree>
    <p:extLst>
      <p:ext uri="{BB962C8B-B14F-4D97-AF65-F5344CB8AC3E}">
        <p14:creationId xmlns:p14="http://schemas.microsoft.com/office/powerpoint/2010/main" xmlns="" val="1334904330"/>
      </p:ext>
    </p:extLst>
  </p:cSld>
  <p:clrMap bg1="lt1" tx1="dk1" bg2="lt2" tx2="dk2" accent1="accent1" accent2="accent2" accent3="accent3" accent4="accent4" accent5="accent5" accent6="accent6" hlink="hlink" folHlink="folHlink"/>
  <p:sldLayoutIdLst>
    <p:sldLayoutId id="2147484310" r:id="rId1"/>
    <p:sldLayoutId id="2147484311" r:id="rId2"/>
    <p:sldLayoutId id="2147484312" r:id="rId3"/>
    <p:sldLayoutId id="2147484313" r:id="rId4"/>
    <p:sldLayoutId id="2147484314" r:id="rId5"/>
    <p:sldLayoutId id="2147484315" r:id="rId6"/>
    <p:sldLayoutId id="2147484316" r:id="rId7"/>
    <p:sldLayoutId id="2147484317" r:id="rId8"/>
    <p:sldLayoutId id="2147484318" r:id="rId9"/>
    <p:sldLayoutId id="2147484319" r:id="rId10"/>
    <p:sldLayoutId id="2147484320"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2.png"/><Relationship Id="rId7" Type="http://schemas.openxmlformats.org/officeDocument/2006/relationships/hyperlink" Target="http://www.epsu.or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15.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37.jpeg"/><Relationship Id="rId7"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hyperlink" Target="http://www.epsu.org/" TargetMode="External"/><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image" Target="../media/image11.jpeg"/><Relationship Id="rId10" Type="http://schemas.openxmlformats.org/officeDocument/2006/relationships/image" Target="../media/image15.jpeg"/><Relationship Id="rId4" Type="http://schemas.openxmlformats.org/officeDocument/2006/relationships/image" Target="../media/image10.png"/><Relationship Id="rId9" Type="http://schemas.openxmlformats.org/officeDocument/2006/relationships/image" Target="../media/image6.jpeg"/></Relationships>
</file>

<file path=ppt/slides/_rels/slide8.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19.jpeg"/><Relationship Id="rId11" Type="http://schemas.openxmlformats.org/officeDocument/2006/relationships/image" Target="../media/image6.jpeg"/><Relationship Id="rId5" Type="http://schemas.openxmlformats.org/officeDocument/2006/relationships/image" Target="../media/image18.jpeg"/><Relationship Id="rId10" Type="http://schemas.openxmlformats.org/officeDocument/2006/relationships/image" Target="../media/image23.jpeg"/><Relationship Id="rId4" Type="http://schemas.openxmlformats.org/officeDocument/2006/relationships/image" Target="../media/image17.jpeg"/><Relationship Id="rId9" Type="http://schemas.openxmlformats.org/officeDocument/2006/relationships/image" Target="../media/image22.jpe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17.xml"/><Relationship Id="rId5" Type="http://schemas.openxmlformats.org/officeDocument/2006/relationships/image" Target="../media/image26.pn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ctrTitle"/>
          </p:nvPr>
        </p:nvSpPr>
        <p:spPr bwMode="auto">
          <a:xfrm>
            <a:off x="477838" y="304800"/>
            <a:ext cx="7924800" cy="27432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fr-BE" altLang="fr-FR" sz="3600" b="1" dirty="0" smtClean="0">
                <a:solidFill>
                  <a:srgbClr val="FF0000"/>
                </a:solidFill>
                <a:latin typeface="Arial" charset="0"/>
                <a:cs typeface="Arial" charset="0"/>
                <a:sym typeface="Arial" charset="0"/>
              </a:rPr>
              <a:t>Fédération Syndicale Européenne </a:t>
            </a:r>
            <a:r>
              <a:rPr lang="en-GB" altLang="fr-FR" sz="3600" b="1" dirty="0" smtClean="0">
                <a:solidFill>
                  <a:srgbClr val="FF0000"/>
                </a:solidFill>
                <a:latin typeface="Arial" charset="0"/>
                <a:cs typeface="Arial" charset="0"/>
                <a:sym typeface="Arial" charset="0"/>
              </a:rPr>
              <a:t>des Services Publics  </a:t>
            </a:r>
            <a:br>
              <a:rPr lang="en-GB" altLang="fr-FR" sz="3600" b="1" dirty="0" smtClean="0">
                <a:solidFill>
                  <a:srgbClr val="FF0000"/>
                </a:solidFill>
                <a:latin typeface="Arial" charset="0"/>
                <a:cs typeface="Arial" charset="0"/>
                <a:sym typeface="Arial" charset="0"/>
              </a:rPr>
            </a:br>
            <a:r>
              <a:rPr lang="en-GB" altLang="fr-FR" sz="3600" b="1" dirty="0" smtClean="0">
                <a:solidFill>
                  <a:srgbClr val="FF0000"/>
                </a:solidFill>
                <a:latin typeface="Arial" charset="0"/>
                <a:cs typeface="Arial" charset="0"/>
                <a:sym typeface="Arial" charset="0"/>
              </a:rPr>
              <a:t>(FSESP – EPSU)</a:t>
            </a:r>
            <a:br>
              <a:rPr lang="en-GB" altLang="fr-FR" sz="3600" b="1" dirty="0" smtClean="0">
                <a:solidFill>
                  <a:srgbClr val="FF0000"/>
                </a:solidFill>
                <a:latin typeface="Arial" charset="0"/>
                <a:cs typeface="Arial" charset="0"/>
                <a:sym typeface="Arial" charset="0"/>
              </a:rPr>
            </a:br>
            <a:r>
              <a:rPr lang="fr-FR" altLang="fr-FR" sz="4000" dirty="0" smtClean="0">
                <a:solidFill>
                  <a:schemeClr val="tx1"/>
                </a:solidFill>
                <a:latin typeface="Arial" charset="0"/>
                <a:cs typeface="Arial" charset="0"/>
                <a:sym typeface="Arial" charset="0"/>
              </a:rPr>
              <a:t>UFSE-CGT, Conseil national</a:t>
            </a:r>
            <a:br>
              <a:rPr lang="fr-FR" altLang="fr-FR" sz="4000" dirty="0" smtClean="0">
                <a:solidFill>
                  <a:schemeClr val="tx1"/>
                </a:solidFill>
                <a:latin typeface="Arial" charset="0"/>
                <a:cs typeface="Arial" charset="0"/>
                <a:sym typeface="Arial" charset="0"/>
              </a:rPr>
            </a:br>
            <a:r>
              <a:rPr lang="fr-FR" altLang="fr-FR" sz="3600" dirty="0" smtClean="0">
                <a:solidFill>
                  <a:schemeClr val="tx1"/>
                </a:solidFill>
                <a:latin typeface="Arial" charset="0"/>
                <a:cs typeface="Arial" charset="0"/>
                <a:sym typeface="Arial" charset="0"/>
              </a:rPr>
              <a:t>22/10/19</a:t>
            </a:r>
            <a:br>
              <a:rPr lang="fr-FR" altLang="fr-FR" sz="3600" dirty="0" smtClean="0">
                <a:solidFill>
                  <a:schemeClr val="tx1"/>
                </a:solidFill>
                <a:latin typeface="Arial" charset="0"/>
                <a:cs typeface="Arial" charset="0"/>
                <a:sym typeface="Arial" charset="0"/>
              </a:rPr>
            </a:br>
            <a:r>
              <a:rPr lang="fr-FR" altLang="fr-FR" sz="4000" dirty="0" smtClean="0">
                <a:solidFill>
                  <a:schemeClr val="tx1"/>
                </a:solidFill>
                <a:latin typeface="Arial" charset="0"/>
                <a:cs typeface="Arial" charset="0"/>
                <a:sym typeface="Arial" charset="0"/>
              </a:rPr>
              <a:t/>
            </a:r>
            <a:br>
              <a:rPr lang="fr-FR" altLang="fr-FR" sz="4000" dirty="0" smtClean="0">
                <a:solidFill>
                  <a:schemeClr val="tx1"/>
                </a:solidFill>
                <a:latin typeface="Arial" charset="0"/>
                <a:cs typeface="Arial" charset="0"/>
                <a:sym typeface="Arial" charset="0"/>
              </a:rPr>
            </a:br>
            <a:r>
              <a:rPr lang="en-GB" altLang="fr-FR" sz="2800" dirty="0" smtClean="0">
                <a:solidFill>
                  <a:schemeClr val="tx1"/>
                </a:solidFill>
                <a:cs typeface="Arial" charset="0"/>
                <a:sym typeface="Arial" charset="0"/>
              </a:rPr>
              <a:t/>
            </a:r>
            <a:br>
              <a:rPr lang="en-GB" altLang="fr-FR" sz="2800" dirty="0" smtClean="0">
                <a:solidFill>
                  <a:schemeClr val="tx1"/>
                </a:solidFill>
                <a:cs typeface="Arial" charset="0"/>
                <a:sym typeface="Arial" charset="0"/>
              </a:rPr>
            </a:br>
            <a:endParaRPr lang="en-GB" altLang="fr-FR" sz="2800" dirty="0" smtClean="0">
              <a:solidFill>
                <a:schemeClr val="tx1"/>
              </a:solidFill>
              <a:cs typeface="Arial" charset="0"/>
              <a:sym typeface="Arial" charset="0"/>
            </a:endParaRPr>
          </a:p>
        </p:txBody>
      </p:sp>
      <p:pic>
        <p:nvPicPr>
          <p:cNvPr id="25603" name="Picture 4" descr="image1 poster EPSU Congress"/>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295400" y="3124200"/>
            <a:ext cx="1511300" cy="13951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5604" name="Picture 5" descr="image7 poster EPSU Congress"/>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806700" y="3124200"/>
            <a:ext cx="1955502" cy="13951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5605" name="Picture 6" descr="image3 poster EPSU Congress"/>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734479" y="3124200"/>
            <a:ext cx="1395172" cy="13951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5606" name="Picture 7" descr="image8 poster EPSU Congress"/>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6100763" y="3124200"/>
            <a:ext cx="1395172" cy="13951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5608" name="Rectangle 2"/>
          <p:cNvSpPr>
            <a:spLocks noChangeArrowheads="1"/>
          </p:cNvSpPr>
          <p:nvPr/>
        </p:nvSpPr>
        <p:spPr bwMode="auto">
          <a:xfrm>
            <a:off x="2806700" y="5486400"/>
            <a:ext cx="3136900" cy="19389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lgn="l" eaLnBrk="0" hangingPunct="0">
              <a:spcBef>
                <a:spcPct val="20000"/>
              </a:spcBef>
              <a:buChar char="•"/>
              <a:defRPr sz="3200">
                <a:solidFill>
                  <a:schemeClr val="tx1"/>
                </a:solidFill>
                <a:latin typeface="Calibri" pitchFamily="34" charset="0"/>
              </a:defRPr>
            </a:lvl1pPr>
            <a:lvl2pPr marL="742950" indent="-285750" algn="l" eaLnBrk="0" hangingPunct="0">
              <a:spcBef>
                <a:spcPct val="20000"/>
              </a:spcBef>
              <a:buChar char="–"/>
              <a:defRPr sz="2800">
                <a:solidFill>
                  <a:schemeClr val="tx1"/>
                </a:solidFill>
                <a:latin typeface="Calibri" pitchFamily="34" charset="0"/>
              </a:defRPr>
            </a:lvl2pPr>
            <a:lvl3pPr marL="1143000" indent="-228600" algn="l" eaLnBrk="0" hangingPunct="0">
              <a:spcBef>
                <a:spcPct val="20000"/>
              </a:spcBef>
              <a:buChar char="•"/>
              <a:defRPr sz="2400">
                <a:solidFill>
                  <a:schemeClr val="tx1"/>
                </a:solidFill>
                <a:latin typeface="Calibri" pitchFamily="34" charset="0"/>
              </a:defRPr>
            </a:lvl3pPr>
            <a:lvl4pPr marL="1600200" indent="-228600" algn="l" eaLnBrk="0" hangingPunct="0">
              <a:spcBef>
                <a:spcPct val="20000"/>
              </a:spcBef>
              <a:buChar char="–"/>
              <a:defRPr sz="2000">
                <a:solidFill>
                  <a:schemeClr val="tx1"/>
                </a:solidFill>
                <a:latin typeface="Calibri" pitchFamily="34" charset="0"/>
              </a:defRPr>
            </a:lvl4pPr>
            <a:lvl5pPr marL="2057400" indent="-228600" algn="l" eaLnBrk="0" hangingPunct="0">
              <a:spcBef>
                <a:spcPct val="20000"/>
              </a:spcBef>
              <a:buChar char="»"/>
              <a:defRPr sz="2000">
                <a:solidFill>
                  <a:schemeClr val="tx1"/>
                </a:solidFill>
                <a:latin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defRPr>
            </a:lvl9pPr>
          </a:lstStyle>
          <a:p>
            <a:pPr algn="ctr" eaLnBrk="1" hangingPunct="1">
              <a:spcBef>
                <a:spcPct val="0"/>
              </a:spcBef>
              <a:buFontTx/>
              <a:buNone/>
            </a:pPr>
            <a:r>
              <a:rPr lang="en-GB" altLang="fr-FR" sz="2400" b="1" u="sng" dirty="0" smtClean="0">
                <a:solidFill>
                  <a:schemeClr val="accent2"/>
                </a:solidFill>
                <a:latin typeface="Arial" charset="0"/>
                <a:cs typeface="Arial" charset="0"/>
                <a:sym typeface="Arial" charset="0"/>
                <a:hlinkClick r:id="rId7"/>
              </a:rPr>
              <a:t>http</a:t>
            </a:r>
            <a:r>
              <a:rPr lang="en-GB" altLang="fr-FR" sz="2400" b="1" u="sng" dirty="0">
                <a:solidFill>
                  <a:schemeClr val="accent2"/>
                </a:solidFill>
                <a:latin typeface="Arial" charset="0"/>
                <a:cs typeface="Arial" charset="0"/>
                <a:sym typeface="Arial" charset="0"/>
                <a:hlinkClick r:id="rId7"/>
              </a:rPr>
              <a:t>://</a:t>
            </a:r>
            <a:r>
              <a:rPr lang="en-GB" altLang="fr-FR" sz="2400" b="1" u="sng" dirty="0" smtClean="0">
                <a:solidFill>
                  <a:schemeClr val="accent2"/>
                </a:solidFill>
                <a:latin typeface="Arial" charset="0"/>
                <a:cs typeface="Arial" charset="0"/>
                <a:sym typeface="Arial" charset="0"/>
                <a:hlinkClick r:id="rId7"/>
              </a:rPr>
              <a:t>www.epsu.org</a:t>
            </a:r>
            <a:endParaRPr lang="en-GB" altLang="fr-FR" sz="2400" b="1" u="sng" dirty="0" smtClean="0">
              <a:solidFill>
                <a:schemeClr val="accent2"/>
              </a:solidFill>
              <a:latin typeface="Arial" charset="0"/>
              <a:cs typeface="Arial" charset="0"/>
              <a:sym typeface="Arial" charset="0"/>
            </a:endParaRPr>
          </a:p>
          <a:p>
            <a:pPr algn="ctr" eaLnBrk="1" hangingPunct="1">
              <a:spcBef>
                <a:spcPct val="0"/>
              </a:spcBef>
              <a:buFontTx/>
              <a:buNone/>
            </a:pPr>
            <a:r>
              <a:rPr lang="en-GB" altLang="fr-FR" sz="2400" b="1" u="sng" dirty="0" smtClean="0">
                <a:solidFill>
                  <a:schemeClr val="accent2"/>
                </a:solidFill>
                <a:latin typeface="Arial" charset="0"/>
                <a:cs typeface="Arial" charset="0"/>
                <a:sym typeface="Arial" charset="0"/>
              </a:rPr>
              <a:t>#</a:t>
            </a:r>
            <a:r>
              <a:rPr lang="en-GB" altLang="fr-FR" sz="2400" b="1" u="sng" dirty="0" err="1" smtClean="0">
                <a:solidFill>
                  <a:schemeClr val="accent2"/>
                </a:solidFill>
                <a:latin typeface="Arial" charset="0"/>
                <a:cs typeface="Arial" charset="0"/>
                <a:sym typeface="Arial" charset="0"/>
              </a:rPr>
              <a:t>EPSUnions</a:t>
            </a:r>
            <a:r>
              <a:rPr lang="en-GB" altLang="fr-FR" sz="2400" b="1" dirty="0">
                <a:solidFill>
                  <a:srgbClr val="000000"/>
                </a:solidFill>
                <a:latin typeface="Arial" charset="0"/>
                <a:cs typeface="Arial" charset="0"/>
                <a:sym typeface="Arial" charset="0"/>
              </a:rPr>
              <a:t/>
            </a:r>
            <a:br>
              <a:rPr lang="en-GB" altLang="fr-FR" sz="2400" b="1" dirty="0">
                <a:solidFill>
                  <a:srgbClr val="000000"/>
                </a:solidFill>
                <a:latin typeface="Arial" charset="0"/>
                <a:cs typeface="Arial" charset="0"/>
                <a:sym typeface="Arial" charset="0"/>
              </a:rPr>
            </a:br>
            <a:r>
              <a:rPr lang="en-GB" altLang="fr-FR" sz="2400" b="1" u="sng" dirty="0">
                <a:solidFill>
                  <a:schemeClr val="accent2"/>
                </a:solidFill>
                <a:latin typeface="Arial" charset="0"/>
                <a:cs typeface="Arial" charset="0"/>
                <a:sym typeface="Arial" charset="0"/>
              </a:rPr>
              <a:t/>
            </a:r>
            <a:br>
              <a:rPr lang="en-GB" altLang="fr-FR" sz="2400" b="1" u="sng" dirty="0">
                <a:solidFill>
                  <a:schemeClr val="accent2"/>
                </a:solidFill>
                <a:latin typeface="Arial" charset="0"/>
                <a:cs typeface="Arial" charset="0"/>
                <a:sym typeface="Arial" charset="0"/>
              </a:rPr>
            </a:br>
            <a:r>
              <a:rPr lang="en-GB" altLang="fr-FR" sz="2400" b="1" u="sng" dirty="0">
                <a:solidFill>
                  <a:schemeClr val="accent2"/>
                </a:solidFill>
                <a:latin typeface="Arial" charset="0"/>
                <a:cs typeface="Arial" charset="0"/>
                <a:sym typeface="Arial" charset="0"/>
              </a:rPr>
              <a:t/>
            </a:r>
            <a:br>
              <a:rPr lang="en-GB" altLang="fr-FR" sz="2400" b="1" u="sng" dirty="0">
                <a:solidFill>
                  <a:schemeClr val="accent2"/>
                </a:solidFill>
                <a:latin typeface="Arial" charset="0"/>
                <a:cs typeface="Arial" charset="0"/>
                <a:sym typeface="Arial" charset="0"/>
              </a:rPr>
            </a:br>
            <a:endParaRPr lang="en-GB" altLang="en-US" sz="2400" dirty="0">
              <a:latin typeface="Arial" charset="0"/>
            </a:endParaRPr>
          </a:p>
        </p:txBody>
      </p:sp>
      <p:pic>
        <p:nvPicPr>
          <p:cNvPr id="25609" name="Afbeelding 6"/>
          <p:cNvPicPr>
            <a:picLocks noChangeAspect="1"/>
          </p:cNvPicPr>
          <p:nvPr/>
        </p:nvPicPr>
        <p:blipFill>
          <a:blip r:embed="rId8">
            <a:extLst>
              <a:ext uri="{28A0092B-C50C-407E-A947-70E740481C1C}">
                <a14:useLocalDpi xmlns:a14="http://schemas.microsoft.com/office/drawing/2010/main" xmlns="" val="0"/>
              </a:ext>
            </a:extLst>
          </a:blip>
          <a:srcRect/>
          <a:stretch>
            <a:fillRect/>
          </a:stretch>
        </p:blipFill>
        <p:spPr bwMode="auto">
          <a:xfrm>
            <a:off x="7908925" y="6111875"/>
            <a:ext cx="865188" cy="527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2"/>
          <p:cNvPicPr>
            <a:picLocks noChangeAspect="1" noChangeArrowheads="1"/>
          </p:cNvPicPr>
          <p:nvPr/>
        </p:nvPicPr>
        <p:blipFill>
          <a:blip r:embed="rId9">
            <a:extLst>
              <a:ext uri="{28A0092B-C50C-407E-A947-70E740481C1C}">
                <a14:useLocalDpi xmlns:a14="http://schemas.microsoft.com/office/drawing/2010/main" xmlns="" val="0"/>
              </a:ext>
            </a:extLst>
          </a:blip>
          <a:srcRect/>
          <a:stretch>
            <a:fillRect/>
          </a:stretch>
        </p:blipFill>
        <p:spPr bwMode="auto">
          <a:xfrm>
            <a:off x="381000" y="6096000"/>
            <a:ext cx="1006475" cy="5064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8991600" cy="1219200"/>
          </a:xfrm>
        </p:spPr>
        <p:txBody>
          <a:bodyPr/>
          <a:lstStyle/>
          <a:p>
            <a:r>
              <a:rPr lang="fr-FR" sz="2400" dirty="0" smtClean="0"/>
              <a:t>Directives européennes contre la fraude et évasion fiscales grâce à la mobilisation syndicale et ONG adoptées ou en cours de discussions au Conseil mais effectifs administrations fiscales en baisse 2008-18</a:t>
            </a:r>
            <a:endParaRPr lang="en-GB" sz="24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1295400"/>
            <a:ext cx="9144000" cy="5562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0860424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76200"/>
            <a:ext cx="8229600" cy="609600"/>
          </a:xfrm>
        </p:spPr>
        <p:txBody>
          <a:bodyPr/>
          <a:lstStyle/>
          <a:p>
            <a:r>
              <a:rPr lang="en-GB" sz="3600" dirty="0" err="1" smtClean="0"/>
              <a:t>Réseau</a:t>
            </a:r>
            <a:r>
              <a:rPr lang="en-GB" sz="3600" dirty="0" smtClean="0"/>
              <a:t> EPSU Prison- </a:t>
            </a:r>
            <a:r>
              <a:rPr lang="en-GB" sz="3600" dirty="0" err="1" smtClean="0"/>
              <a:t>Revendications</a:t>
            </a:r>
            <a:endParaRPr lang="en-GB" sz="3600" dirty="0"/>
          </a:p>
        </p:txBody>
      </p:sp>
      <p:sp>
        <p:nvSpPr>
          <p:cNvPr id="9" name="Content Placeholder 8"/>
          <p:cNvSpPr>
            <a:spLocks noGrp="1"/>
          </p:cNvSpPr>
          <p:nvPr>
            <p:ph idx="1"/>
          </p:nvPr>
        </p:nvSpPr>
        <p:spPr>
          <a:xfrm>
            <a:off x="228599" y="685800"/>
            <a:ext cx="8763001" cy="6858000"/>
          </a:xfrm>
        </p:spPr>
        <p:txBody>
          <a:bodyPr/>
          <a:lstStyle/>
          <a:p>
            <a:r>
              <a:rPr lang="fr-FR" sz="1800" dirty="0" smtClean="0"/>
              <a:t>Emprisonnement: </a:t>
            </a:r>
            <a:r>
              <a:rPr lang="fr-FR" sz="1800" dirty="0"/>
              <a:t>sanction de dernier recours  -  </a:t>
            </a:r>
            <a:r>
              <a:rPr lang="fr-FR" sz="1800" dirty="0" smtClean="0"/>
              <a:t>Action contre </a:t>
            </a:r>
            <a:r>
              <a:rPr lang="fr-FR" sz="1800" dirty="0"/>
              <a:t>la surpopulation carcérale, 2008</a:t>
            </a:r>
          </a:p>
          <a:p>
            <a:r>
              <a:rPr lang="fr-FR" sz="1800" dirty="0" smtClean="0"/>
              <a:t>Déclarations contre l’austérité adressées aux ministres de la justice, </a:t>
            </a:r>
            <a:r>
              <a:rPr lang="fr-FR" sz="1800" i="1" dirty="0" smtClean="0"/>
              <a:t>Du sel sur une plaie ouverte</a:t>
            </a:r>
          </a:p>
          <a:p>
            <a:r>
              <a:rPr lang="fr-FR" sz="1800" dirty="0" smtClean="0"/>
              <a:t>Application </a:t>
            </a:r>
            <a:r>
              <a:rPr lang="fr-FR" sz="1800" dirty="0"/>
              <a:t>des Règles pénitentiaires européennes - Conseil de l'Europe </a:t>
            </a:r>
          </a:p>
          <a:p>
            <a:r>
              <a:rPr lang="fr-FR" sz="1800" dirty="0"/>
              <a:t> réduire la population carcérale, notamment, </a:t>
            </a:r>
            <a:r>
              <a:rPr lang="fr-FR" sz="1800" dirty="0" smtClean="0"/>
              <a:t>en </a:t>
            </a:r>
            <a:r>
              <a:rPr lang="fr-FR" sz="1800" dirty="0"/>
              <a:t>réduisant la détention préventive et par des libérations conditionnelles mieux préparées</a:t>
            </a:r>
            <a:r>
              <a:rPr lang="fr-FR" sz="1800" dirty="0" smtClean="0"/>
              <a:t>; </a:t>
            </a:r>
            <a:endParaRPr lang="fr-FR" sz="1800" dirty="0"/>
          </a:p>
          <a:p>
            <a:r>
              <a:rPr lang="fr-FR" sz="1800" dirty="0"/>
              <a:t>respect des droits syndicaux et dialogue social - articles 152-155 du Traité sur l’UE,  Charte européenne des droits fondamentaux,  convention 151 de l'OIT et  Règles pénitentiaires européennes </a:t>
            </a:r>
            <a:r>
              <a:rPr lang="fr-FR" sz="1800" dirty="0" smtClean="0"/>
              <a:t> qui </a:t>
            </a:r>
            <a:r>
              <a:rPr lang="fr-FR" sz="1800" dirty="0"/>
              <a:t>préconisent la </a:t>
            </a:r>
            <a:r>
              <a:rPr lang="fr-FR" sz="1800" dirty="0" smtClean="0"/>
              <a:t>consultation du </a:t>
            </a:r>
            <a:r>
              <a:rPr lang="fr-FR" sz="1800" dirty="0"/>
              <a:t>personnel </a:t>
            </a:r>
            <a:r>
              <a:rPr lang="fr-FR" sz="1800" dirty="0" smtClean="0"/>
              <a:t> et  </a:t>
            </a:r>
            <a:r>
              <a:rPr lang="fr-FR" sz="1800" dirty="0"/>
              <a:t>détenus;  </a:t>
            </a:r>
          </a:p>
          <a:p>
            <a:r>
              <a:rPr lang="fr-FR" sz="1800" dirty="0"/>
              <a:t>Formation : élaboration de principes communs</a:t>
            </a:r>
          </a:p>
          <a:p>
            <a:r>
              <a:rPr lang="fr-FR" sz="1800" dirty="0" smtClean="0"/>
              <a:t>Application des normes </a:t>
            </a:r>
            <a:r>
              <a:rPr lang="fr-FR" sz="1800" dirty="0"/>
              <a:t>sociales européennes relatives à </a:t>
            </a:r>
            <a:r>
              <a:rPr lang="fr-FR" sz="1800" b="1" dirty="0"/>
              <a:t>la santé et la </a:t>
            </a:r>
            <a:r>
              <a:rPr lang="fr-FR" sz="1800" b="1" dirty="0" smtClean="0"/>
              <a:t>sécurité</a:t>
            </a:r>
          </a:p>
          <a:p>
            <a:r>
              <a:rPr lang="fr-FR" sz="1800" dirty="0" smtClean="0"/>
              <a:t>coopération </a:t>
            </a:r>
            <a:r>
              <a:rPr lang="fr-FR" sz="1800" dirty="0"/>
              <a:t>entre les inspecteurs des prisons et OS afin de prendre </a:t>
            </a:r>
            <a:r>
              <a:rPr lang="fr-FR" sz="1800" dirty="0" smtClean="0"/>
              <a:t>en </a:t>
            </a:r>
            <a:r>
              <a:rPr lang="fr-FR" sz="1800" dirty="0"/>
              <a:t>compte les conditions de travail du personnel et son milieu de travail; </a:t>
            </a:r>
          </a:p>
          <a:p>
            <a:r>
              <a:rPr lang="fr-FR" sz="1800" dirty="0"/>
              <a:t>davantage de ressources pour tous les services publics en contact avec les détenus afin d'assurer leur réinsertion, la sécurité du personnel et de la société en général; </a:t>
            </a:r>
          </a:p>
          <a:p>
            <a:r>
              <a:rPr lang="fr-FR" sz="1800" dirty="0"/>
              <a:t> tirer parti des bonnes pratiques en Europe, en collaboration avec les syndicats et le personnel pénitentiaire dont l'expertise est  souvent ignorée. </a:t>
            </a:r>
          </a:p>
          <a:p>
            <a:r>
              <a:rPr lang="fr-FR" sz="1800" dirty="0"/>
              <a:t>Intégrer les revendications dans le dialogue social sectoriel européen</a:t>
            </a:r>
          </a:p>
          <a:p>
            <a:r>
              <a:rPr lang="en-GB" sz="1800" dirty="0" err="1" smtClean="0"/>
              <a:t>Contre</a:t>
            </a:r>
            <a:r>
              <a:rPr lang="en-GB" sz="1800" dirty="0" smtClean="0"/>
              <a:t> la privatisation des prisons</a:t>
            </a:r>
            <a:endParaRPr lang="en-GB" sz="1800" dirty="0"/>
          </a:p>
        </p:txBody>
      </p:sp>
    </p:spTree>
    <p:extLst>
      <p:ext uri="{BB962C8B-B14F-4D97-AF65-F5344CB8AC3E}">
        <p14:creationId xmlns:p14="http://schemas.microsoft.com/office/powerpoint/2010/main" xmlns="" val="5268562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Réseau</a:t>
            </a:r>
            <a:r>
              <a:rPr lang="en-GB" dirty="0" smtClean="0"/>
              <a:t> EPSU prisons</a:t>
            </a:r>
            <a:endParaRPr lang="en-GB" dirty="0"/>
          </a:p>
        </p:txBody>
      </p:sp>
      <p:sp>
        <p:nvSpPr>
          <p:cNvPr id="3" name="Content Placeholder 2"/>
          <p:cNvSpPr>
            <a:spLocks noGrp="1"/>
          </p:cNvSpPr>
          <p:nvPr>
            <p:ph sz="half" idx="1"/>
          </p:nvPr>
        </p:nvSpPr>
        <p:spPr>
          <a:xfrm>
            <a:off x="152400" y="914400"/>
            <a:ext cx="6553200" cy="5867400"/>
          </a:xfrm>
        </p:spPr>
        <p:txBody>
          <a:bodyPr/>
          <a:lstStyle/>
          <a:p>
            <a:r>
              <a:rPr lang="fr-FR" sz="1800" dirty="0" smtClean="0"/>
              <a:t>Etude EPSU, 2018  Qualité de l’emploi</a:t>
            </a:r>
          </a:p>
          <a:p>
            <a:r>
              <a:rPr lang="fr-FR" sz="1800" dirty="0" smtClean="0"/>
              <a:t>2018:  légère baisse </a:t>
            </a:r>
            <a:r>
              <a:rPr lang="fr-FR" sz="1800" dirty="0"/>
              <a:t>globale du taux </a:t>
            </a:r>
            <a:r>
              <a:rPr lang="fr-FR" sz="1800" dirty="0" smtClean="0"/>
              <a:t>d’incarcération  mais très </a:t>
            </a:r>
            <a:r>
              <a:rPr lang="fr-FR" sz="1800" dirty="0"/>
              <a:t>fortes disparités entre les pays et entre les prisons d’un même pays. </a:t>
            </a:r>
            <a:r>
              <a:rPr lang="fr-FR" sz="1800" dirty="0" smtClean="0"/>
              <a:t>nombre de personnes incarcérées rapporté à la population varie de 51,1 pour 100 000 en Finlande, 98.3 en France  à 234,9 pour 100 000 en Lituanie. </a:t>
            </a:r>
          </a:p>
          <a:p>
            <a:r>
              <a:rPr lang="fr-FR" sz="1800" dirty="0" smtClean="0"/>
              <a:t>proportion </a:t>
            </a:r>
            <a:r>
              <a:rPr lang="fr-FR" sz="1800" dirty="0"/>
              <a:t>de personnes incarcérées est la plus basse dans les pays nordiques et la plus élevée dans les pays d’Europe centrale et </a:t>
            </a:r>
            <a:r>
              <a:rPr lang="fr-FR" sz="1800" dirty="0" smtClean="0"/>
              <a:t>orientale, exception du RU qui compte le  </a:t>
            </a:r>
            <a:r>
              <a:rPr lang="fr-FR" sz="1800" dirty="0"/>
              <a:t>grand nombre de détenus </a:t>
            </a:r>
            <a:r>
              <a:rPr lang="fr-FR" sz="1800" dirty="0" smtClean="0"/>
              <a:t>avec </a:t>
            </a:r>
            <a:r>
              <a:rPr lang="fr-FR" sz="1800" dirty="0"/>
              <a:t>près de 94 000 personnes</a:t>
            </a:r>
            <a:r>
              <a:rPr lang="fr-FR" sz="1800" dirty="0" smtClean="0"/>
              <a:t>.  </a:t>
            </a:r>
            <a:endParaRPr lang="fr-FR" sz="1800" dirty="0"/>
          </a:p>
          <a:p>
            <a:r>
              <a:rPr lang="fr-FR" sz="1800" dirty="0" smtClean="0"/>
              <a:t>Face aux politiques d’austérité généralisées, les moyens (supplémentaires) font défaut  pour permettre aux agents pénitentiaires  de répondre à une complexité grandissante</a:t>
            </a:r>
          </a:p>
          <a:p>
            <a:r>
              <a:rPr lang="fr-FR" sz="1800" dirty="0" smtClean="0"/>
              <a:t>Les tendances communes semblent indiquer qu’en Europe, la politique de criminalité et de justice se centre progressivement sur la sanction, plutôt que sur la réhabilitation.</a:t>
            </a:r>
          </a:p>
          <a:p>
            <a:r>
              <a:rPr lang="fr-FR" sz="1800" dirty="0" smtClean="0"/>
              <a:t>Etablissements pénitentiaires privés,  pires que dans le public– renationalisation prison Birmingham suite à des émeutes</a:t>
            </a:r>
          </a:p>
          <a:p>
            <a:r>
              <a:rPr lang="fr-FR" sz="1800" dirty="0" smtClean="0"/>
              <a:t>Violence en augmentation, RU, Espagne, France</a:t>
            </a:r>
          </a:p>
          <a:p>
            <a:pPr lvl="1"/>
            <a:endParaRPr lang="fr-FR" sz="1800" dirty="0"/>
          </a:p>
        </p:txBody>
      </p:sp>
      <p:pic>
        <p:nvPicPr>
          <p:cNvPr id="5" name="Picture 2"/>
          <p:cNvPicPr>
            <a:picLocks noGrp="1" noChangeAspect="1" noChangeArrowheads="1"/>
          </p:cNvPicPr>
          <p:nvPr>
            <p:ph sz="half" idx="2"/>
          </p:nvPr>
        </p:nvPicPr>
        <p:blipFill>
          <a:blip r:embed="rId3">
            <a:extLst>
              <a:ext uri="{28A0092B-C50C-407E-A947-70E740481C1C}">
                <a14:useLocalDpi xmlns:a14="http://schemas.microsoft.com/office/drawing/2010/main" xmlns="" val="0"/>
              </a:ext>
            </a:extLst>
          </a:blip>
          <a:stretch>
            <a:fillRect/>
          </a:stretch>
        </p:blipFill>
        <p:spPr bwMode="auto">
          <a:xfrm>
            <a:off x="7239000" y="838200"/>
            <a:ext cx="1428750" cy="20669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7" name="Rectangle 6"/>
          <p:cNvSpPr/>
          <p:nvPr/>
        </p:nvSpPr>
        <p:spPr>
          <a:xfrm>
            <a:off x="6400800" y="3276600"/>
            <a:ext cx="2590800" cy="3046988"/>
          </a:xfrm>
          <a:prstGeom prst="rect">
            <a:avLst/>
          </a:prstGeom>
        </p:spPr>
        <p:txBody>
          <a:bodyPr wrap="square">
            <a:spAutoFit/>
          </a:bodyPr>
          <a:lstStyle/>
          <a:p>
            <a:r>
              <a:rPr lang="fr-FR" dirty="0"/>
              <a:t>Coopération avec ETUI</a:t>
            </a:r>
          </a:p>
          <a:p>
            <a:r>
              <a:rPr lang="fr-FR" dirty="0"/>
              <a:t>Prochaine réunion 6 décembre, </a:t>
            </a:r>
            <a:r>
              <a:rPr lang="fr-FR" dirty="0" smtClean="0"/>
              <a:t>Bruxelles,</a:t>
            </a:r>
          </a:p>
          <a:p>
            <a:r>
              <a:rPr lang="fr-FR" dirty="0" smtClean="0"/>
              <a:t>expo </a:t>
            </a:r>
            <a:r>
              <a:rPr lang="fr-FR" dirty="0"/>
              <a:t>photo de la prison de </a:t>
            </a:r>
            <a:r>
              <a:rPr lang="fr-FR" dirty="0" smtClean="0"/>
              <a:t>Melun</a:t>
            </a:r>
            <a:endParaRPr lang="fr-FR" dirty="0"/>
          </a:p>
        </p:txBody>
      </p:sp>
    </p:spTree>
    <p:extLst>
      <p:ext uri="{BB962C8B-B14F-4D97-AF65-F5344CB8AC3E}">
        <p14:creationId xmlns:p14="http://schemas.microsoft.com/office/powerpoint/2010/main" xmlns="" val="21402190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74638"/>
            <a:ext cx="8856984" cy="1173162"/>
          </a:xfrm>
        </p:spPr>
        <p:txBody>
          <a:bodyPr>
            <a:noAutofit/>
          </a:bodyPr>
          <a:lstStyle/>
          <a:p>
            <a:pPr marL="787400"/>
            <a:r>
              <a:rPr lang="en-US" sz="3600" b="1" i="1" dirty="0" err="1" smtClean="0">
                <a:solidFill>
                  <a:srgbClr val="E70737"/>
                </a:solidFill>
                <a:latin typeface="Arial" panose="020B0604020202020204" pitchFamily="34" charset="0"/>
                <a:cs typeface="Arial" panose="020B0604020202020204" pitchFamily="34" charset="0"/>
              </a:rPr>
              <a:t>EuCare</a:t>
            </a:r>
            <a:r>
              <a:rPr lang="en-US" sz="3600" b="1" i="1" dirty="0" smtClean="0">
                <a:solidFill>
                  <a:srgbClr val="E70737"/>
                </a:solidFill>
                <a:latin typeface="Arial" panose="020B0604020202020204" pitchFamily="34" charset="0"/>
                <a:cs typeface="Arial" panose="020B0604020202020204" pitchFamily="34" charset="0"/>
              </a:rPr>
              <a:t> </a:t>
            </a:r>
            <a:r>
              <a:rPr lang="en-US" sz="3600" b="1" dirty="0" err="1" smtClean="0">
                <a:solidFill>
                  <a:srgbClr val="E70737"/>
                </a:solidFill>
                <a:latin typeface="Arial" panose="020B0604020202020204" pitchFamily="34" charset="0"/>
                <a:cs typeface="Arial" panose="020B0604020202020204" pitchFamily="34" charset="0"/>
              </a:rPr>
              <a:t>reseau</a:t>
            </a:r>
            <a:r>
              <a:rPr lang="en-US" sz="3600" b="1" dirty="0" smtClean="0">
                <a:solidFill>
                  <a:srgbClr val="E70737"/>
                </a:solidFill>
                <a:latin typeface="Arial" panose="020B0604020202020204" pitchFamily="34" charset="0"/>
                <a:cs typeface="Arial" panose="020B0604020202020204" pitchFamily="34" charset="0"/>
              </a:rPr>
              <a:t> des </a:t>
            </a:r>
            <a:r>
              <a:rPr lang="en-US" sz="3600" b="1" dirty="0" err="1" smtClean="0">
                <a:solidFill>
                  <a:srgbClr val="E70737"/>
                </a:solidFill>
                <a:latin typeface="Arial" panose="020B0604020202020204" pitchFamily="34" charset="0"/>
                <a:cs typeface="Arial" panose="020B0604020202020204" pitchFamily="34" charset="0"/>
              </a:rPr>
              <a:t>travailleurs</a:t>
            </a:r>
            <a:r>
              <a:rPr lang="en-US" sz="3600" b="1" dirty="0" smtClean="0">
                <a:solidFill>
                  <a:srgbClr val="E70737"/>
                </a:solidFill>
                <a:latin typeface="Arial" panose="020B0604020202020204" pitchFamily="34" charset="0"/>
                <a:cs typeface="Arial" panose="020B0604020202020204" pitchFamily="34" charset="0"/>
              </a:rPr>
              <a:t> pour  </a:t>
            </a:r>
            <a:r>
              <a:rPr lang="en-US" sz="3600" b="1" dirty="0" err="1" smtClean="0">
                <a:solidFill>
                  <a:srgbClr val="E70737"/>
                </a:solidFill>
                <a:latin typeface="Arial" panose="020B0604020202020204" pitchFamily="34" charset="0"/>
                <a:cs typeface="Arial" panose="020B0604020202020204" pitchFamily="34" charset="0"/>
              </a:rPr>
              <a:t>l’accueil</a:t>
            </a:r>
            <a:r>
              <a:rPr lang="en-US" sz="3600" b="1" dirty="0" smtClean="0">
                <a:solidFill>
                  <a:srgbClr val="E70737"/>
                </a:solidFill>
                <a:latin typeface="Arial" panose="020B0604020202020204" pitchFamily="34" charset="0"/>
                <a:cs typeface="Arial" panose="020B0604020202020204" pitchFamily="34" charset="0"/>
              </a:rPr>
              <a:t> des migrants, 2018</a:t>
            </a:r>
            <a:endParaRPr lang="en-US" sz="2400" dirty="0">
              <a:solidFill>
                <a:srgbClr val="E70737"/>
              </a:solidFill>
              <a:latin typeface="Arial" panose="020B0604020202020204" pitchFamily="34" charset="0"/>
              <a:cs typeface="Arial" panose="020B0604020202020204" pitchFamily="34" charset="0"/>
            </a:endParaRPr>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xmlns="" val="0"/>
              </a:ext>
            </a:extLst>
          </a:blip>
          <a:srcRect/>
          <a:stretch>
            <a:fillRect/>
          </a:stretch>
        </p:blipFill>
        <p:spPr bwMode="auto">
          <a:xfrm>
            <a:off x="1143000" y="1447800"/>
            <a:ext cx="7043529" cy="43434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1267" name="Picture 3"/>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7848600" y="6096000"/>
            <a:ext cx="865187" cy="523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6431361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78772" y="1828800"/>
            <a:ext cx="4637593" cy="407092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8" name="Title 1"/>
          <p:cNvSpPr>
            <a:spLocks noGrp="1"/>
          </p:cNvSpPr>
          <p:nvPr>
            <p:ph type="title"/>
          </p:nvPr>
        </p:nvSpPr>
        <p:spPr>
          <a:xfrm>
            <a:off x="457200" y="228600"/>
            <a:ext cx="8219256" cy="1535832"/>
          </a:xfrm>
        </p:spPr>
        <p:txBody>
          <a:bodyPr>
            <a:noAutofit/>
          </a:bodyPr>
          <a:lstStyle/>
          <a:p>
            <a:r>
              <a:rPr lang="en-GB" sz="3600" b="1" dirty="0" err="1" smtClean="0">
                <a:solidFill>
                  <a:srgbClr val="E70737"/>
                </a:solidFill>
                <a:latin typeface="Arial" panose="020B0604020202020204" pitchFamily="34" charset="0"/>
                <a:cs typeface="Arial" panose="020B0604020202020204" pitchFamily="34" charset="0"/>
              </a:rPr>
              <a:t>Lanceurs</a:t>
            </a:r>
            <a:r>
              <a:rPr lang="en-GB" sz="3600" b="1" dirty="0" smtClean="0">
                <a:solidFill>
                  <a:srgbClr val="E70737"/>
                </a:solidFill>
                <a:latin typeface="Arial" panose="020B0604020202020204" pitchFamily="34" charset="0"/>
                <a:cs typeface="Arial" panose="020B0604020202020204" pitchFamily="34" charset="0"/>
              </a:rPr>
              <a:t> </a:t>
            </a:r>
            <a:r>
              <a:rPr lang="en-GB" sz="3600" b="1" dirty="0" err="1" smtClean="0">
                <a:solidFill>
                  <a:srgbClr val="E70737"/>
                </a:solidFill>
                <a:latin typeface="Arial" panose="020B0604020202020204" pitchFamily="34" charset="0"/>
                <a:cs typeface="Arial" panose="020B0604020202020204" pitchFamily="34" charset="0"/>
              </a:rPr>
              <a:t>d’alerte</a:t>
            </a:r>
            <a:r>
              <a:rPr lang="en-GB" sz="3600" b="1" dirty="0" smtClean="0">
                <a:latin typeface="Arial" panose="020B0604020202020204" pitchFamily="34" charset="0"/>
                <a:cs typeface="Arial" panose="020B0604020202020204" pitchFamily="34" charset="0"/>
              </a:rPr>
              <a:t/>
            </a:r>
            <a:br>
              <a:rPr lang="en-GB" sz="3600" b="1" dirty="0" smtClean="0">
                <a:latin typeface="Arial" panose="020B0604020202020204" pitchFamily="34" charset="0"/>
                <a:cs typeface="Arial" panose="020B0604020202020204" pitchFamily="34" charset="0"/>
              </a:rPr>
            </a:br>
            <a:r>
              <a:rPr lang="en-GB" sz="2800" dirty="0" err="1" smtClean="0">
                <a:latin typeface="Arial" panose="020B0604020202020204" pitchFamily="34" charset="0"/>
                <a:cs typeface="Arial" panose="020B0604020202020204" pitchFamily="34" charset="0"/>
              </a:rPr>
              <a:t>luxleaks</a:t>
            </a:r>
            <a:r>
              <a:rPr lang="en-GB" sz="2400" dirty="0" smtClean="0">
                <a:latin typeface="Arial" panose="020B0604020202020204" pitchFamily="34" charset="0"/>
                <a:cs typeface="Arial" panose="020B0604020202020204" pitchFamily="34" charset="0"/>
              </a:rPr>
              <a:t>, </a:t>
            </a:r>
            <a:r>
              <a:rPr lang="en-GB" sz="2400" dirty="0" err="1" smtClean="0">
                <a:latin typeface="Arial" panose="020B0604020202020204" pitchFamily="34" charset="0"/>
                <a:cs typeface="Arial" panose="020B0604020202020204" pitchFamily="34" charset="0"/>
              </a:rPr>
              <a:t>dieselgate</a:t>
            </a:r>
            <a:r>
              <a:rPr lang="en-GB" sz="2400" dirty="0" smtClean="0">
                <a:latin typeface="Arial" panose="020B0604020202020204" pitchFamily="34" charset="0"/>
                <a:cs typeface="Arial" panose="020B0604020202020204" pitchFamily="34" charset="0"/>
              </a:rPr>
              <a:t>, directive secret d’ affaire</a:t>
            </a:r>
            <a:endParaRPr lang="en-GB" sz="2800" dirty="0">
              <a:latin typeface="Arial" panose="020B0604020202020204" pitchFamily="34" charset="0"/>
              <a:cs typeface="Arial" panose="020B0604020202020204" pitchFamily="34" charset="0"/>
            </a:endParaRPr>
          </a:p>
        </p:txBody>
      </p:sp>
      <p:pic>
        <p:nvPicPr>
          <p:cNvPr id="6" name="Picture 3"/>
          <p:cNvPicPr>
            <a:picLocks noGrp="1" noChangeAspect="1" noChangeArrowheads="1"/>
          </p:cNvPicPr>
          <p:nvPr>
            <p:ph sz="half" idx="2"/>
          </p:nvPr>
        </p:nvPicPr>
        <p:blipFill>
          <a:blip r:embed="rId4">
            <a:extLst>
              <a:ext uri="{28A0092B-C50C-407E-A947-70E740481C1C}">
                <a14:useLocalDpi xmlns:a14="http://schemas.microsoft.com/office/drawing/2010/main" xmlns="" val="0"/>
              </a:ext>
            </a:extLst>
          </a:blip>
          <a:srcRect/>
          <a:stretch>
            <a:fillRect/>
          </a:stretch>
        </p:blipFill>
        <p:spPr bwMode="auto">
          <a:xfrm>
            <a:off x="5257800" y="1752600"/>
            <a:ext cx="3040381" cy="1447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7" name="Picture 2"/>
          <p:cNvPicPr>
            <a:picLocks noGrp="1" noChangeAspect="1" noChangeArrowheads="1"/>
          </p:cNvPicPr>
          <p:nvPr>
            <p:ph idx="1"/>
          </p:nvPr>
        </p:nvPicPr>
        <p:blipFill>
          <a:blip r:embed="rId5">
            <a:extLst>
              <a:ext uri="{28A0092B-C50C-407E-A947-70E740481C1C}">
                <a14:useLocalDpi xmlns:a14="http://schemas.microsoft.com/office/drawing/2010/main" xmlns="" val="0"/>
              </a:ext>
            </a:extLst>
          </a:blip>
          <a:srcRect/>
          <a:stretch>
            <a:fillRect/>
          </a:stretch>
        </p:blipFill>
        <p:spPr bwMode="auto">
          <a:xfrm>
            <a:off x="5257800" y="3200400"/>
            <a:ext cx="3080872" cy="294394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9219" name="Picture 3"/>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7848600" y="6177514"/>
            <a:ext cx="782637" cy="47739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2820174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re 1"/>
          <p:cNvSpPr>
            <a:spLocks noGrp="1"/>
          </p:cNvSpPr>
          <p:nvPr>
            <p:ph type="title"/>
          </p:nvPr>
        </p:nvSpPr>
        <p:spPr bwMode="auto">
          <a:xfrm>
            <a:off x="152401" y="365125"/>
            <a:ext cx="8812212" cy="115887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fr-FR" altLang="fr-FR" sz="3400" b="1" dirty="0" smtClean="0">
                <a:solidFill>
                  <a:srgbClr val="FF0000"/>
                </a:solidFill>
                <a:latin typeface="Arial" charset="0"/>
                <a:cs typeface="Arial" charset="0"/>
              </a:rPr>
              <a:t>le dialogue social </a:t>
            </a:r>
            <a:br>
              <a:rPr lang="fr-FR" altLang="fr-FR" sz="3400" b="1" dirty="0" smtClean="0">
                <a:solidFill>
                  <a:srgbClr val="FF0000"/>
                </a:solidFill>
                <a:latin typeface="Arial" charset="0"/>
                <a:cs typeface="Arial" charset="0"/>
              </a:rPr>
            </a:br>
            <a:r>
              <a:rPr lang="fr-FR" altLang="fr-FR" sz="3400" b="1" dirty="0" smtClean="0">
                <a:solidFill>
                  <a:srgbClr val="FF0000"/>
                </a:solidFill>
                <a:latin typeface="Arial" charset="0"/>
                <a:cs typeface="Arial" charset="0"/>
              </a:rPr>
              <a:t>dans les services publics</a:t>
            </a:r>
            <a:r>
              <a:rPr lang="fr-FR" altLang="fr-FR" sz="3600" b="1" dirty="0" smtClean="0">
                <a:solidFill>
                  <a:srgbClr val="FF0000"/>
                </a:solidFill>
                <a:latin typeface="Arial" charset="0"/>
                <a:cs typeface="Arial" charset="0"/>
              </a:rPr>
              <a:t/>
            </a:r>
            <a:br>
              <a:rPr lang="fr-FR" altLang="fr-FR" sz="3600" b="1" dirty="0" smtClean="0">
                <a:solidFill>
                  <a:srgbClr val="FF0000"/>
                </a:solidFill>
                <a:latin typeface="Arial" charset="0"/>
                <a:cs typeface="Arial" charset="0"/>
              </a:rPr>
            </a:br>
            <a:endParaRPr lang="fr-FR" altLang="fr-FR" sz="3600" b="1" dirty="0" smtClean="0">
              <a:solidFill>
                <a:srgbClr val="FF0000"/>
              </a:solidFill>
            </a:endParaRPr>
          </a:p>
        </p:txBody>
      </p:sp>
      <p:sp>
        <p:nvSpPr>
          <p:cNvPr id="22531" name="Subtitle 2"/>
          <p:cNvSpPr>
            <a:spLocks noGrp="1"/>
          </p:cNvSpPr>
          <p:nvPr>
            <p:ph idx="1"/>
          </p:nvPr>
        </p:nvSpPr>
        <p:spPr>
          <a:xfrm>
            <a:off x="228600" y="1371600"/>
            <a:ext cx="8736013" cy="5367338"/>
          </a:xfrm>
        </p:spPr>
        <p:txBody>
          <a:bodyPr/>
          <a:lstStyle/>
          <a:p>
            <a:pPr marL="361950" indent="-361950" eaLnBrk="1" hangingPunct="1">
              <a:spcBef>
                <a:spcPts val="0"/>
              </a:spcBef>
              <a:buClr>
                <a:srgbClr val="FF0000"/>
              </a:buClr>
              <a:buFont typeface="Wingdings" panose="05000000000000000000" pitchFamily="2" charset="2"/>
              <a:buChar char="ü"/>
              <a:defRPr/>
            </a:pPr>
            <a:endParaRPr lang="fr-FR" altLang="fr-FR" sz="800" dirty="0" smtClean="0">
              <a:latin typeface="Arial" charset="0"/>
              <a:cs typeface="Arial" charset="0"/>
            </a:endParaRPr>
          </a:p>
          <a:p>
            <a:pPr marL="446088" indent="-446088" eaLnBrk="1" hangingPunct="1">
              <a:spcBef>
                <a:spcPts val="0"/>
              </a:spcBef>
              <a:buClr>
                <a:srgbClr val="FF0000"/>
              </a:buClr>
              <a:buFont typeface="Wingdings" panose="05000000000000000000" pitchFamily="2" charset="2"/>
              <a:buChar char="ü"/>
              <a:defRPr/>
            </a:pPr>
            <a:r>
              <a:rPr lang="fr-FR" altLang="fr-FR" sz="2500" dirty="0" smtClean="0">
                <a:latin typeface="Arial" charset="0"/>
                <a:cs typeface="Arial" charset="0"/>
              </a:rPr>
              <a:t>Dialogue social interprofessionnel (CES, Business Europe, CEEP, UEAPME) </a:t>
            </a:r>
          </a:p>
          <a:p>
            <a:pPr marL="446088" indent="-446088" eaLnBrk="1" hangingPunct="1">
              <a:spcBef>
                <a:spcPts val="0"/>
              </a:spcBef>
              <a:buClr>
                <a:srgbClr val="FF0000"/>
              </a:buClr>
              <a:buFont typeface="Wingdings" panose="05000000000000000000" pitchFamily="2" charset="2"/>
              <a:buChar char="ü"/>
              <a:defRPr/>
            </a:pPr>
            <a:r>
              <a:rPr lang="fr-FR" altLang="fr-FR" sz="2500" dirty="0" smtClean="0">
                <a:latin typeface="Arial" charset="0"/>
                <a:cs typeface="Arial" charset="0"/>
              </a:rPr>
              <a:t>44 Comités européens de dialogue social sectoriel: ¾ des salariés, d</a:t>
            </a:r>
            <a:r>
              <a:rPr lang="fr-FR" altLang="fr-FR" sz="2500" dirty="0" smtClean="0">
                <a:latin typeface="Arial" panose="020B0604020202020204" pitchFamily="34" charset="0"/>
                <a:cs typeface="Arial" panose="020B0604020202020204" pitchFamily="34" charset="0"/>
              </a:rPr>
              <a:t>ont 8 </a:t>
            </a:r>
            <a:r>
              <a:rPr lang="fr-FR" altLang="fr-FR" sz="2500" dirty="0">
                <a:latin typeface="Arial" panose="020B0604020202020204" pitchFamily="34" charset="0"/>
                <a:cs typeface="Arial" panose="020B0604020202020204" pitchFamily="34" charset="0"/>
              </a:rPr>
              <a:t>dans le secteur </a:t>
            </a:r>
            <a:r>
              <a:rPr lang="fr-FR" altLang="fr-FR" sz="2500" dirty="0" smtClean="0">
                <a:latin typeface="Arial" panose="020B0604020202020204" pitchFamily="34" charset="0"/>
                <a:cs typeface="Arial" panose="020B0604020202020204" pitchFamily="34" charset="0"/>
              </a:rPr>
              <a:t>public avec EPSU:</a:t>
            </a:r>
            <a:endParaRPr lang="fr-FR" altLang="fr-FR" sz="2500" dirty="0">
              <a:latin typeface="Arial" panose="020B0604020202020204" pitchFamily="34" charset="0"/>
              <a:cs typeface="Arial" panose="020B0604020202020204" pitchFamily="34" charset="0"/>
            </a:endParaRPr>
          </a:p>
          <a:p>
            <a:pPr marL="446088" indent="-446088" eaLnBrk="1" hangingPunct="1">
              <a:spcBef>
                <a:spcPts val="0"/>
              </a:spcBef>
              <a:buClr>
                <a:srgbClr val="FF0000"/>
              </a:buClr>
              <a:buFont typeface="Wingdings" panose="05000000000000000000" pitchFamily="2" charset="2"/>
              <a:buChar char="ü"/>
              <a:defRPr/>
            </a:pPr>
            <a:r>
              <a:rPr lang="fr-FR" altLang="fr-FR" sz="2500" dirty="0" smtClean="0">
                <a:solidFill>
                  <a:srgbClr val="FF0000"/>
                </a:solidFill>
                <a:latin typeface="Arial" panose="020B0604020202020204" pitchFamily="34" charset="0"/>
                <a:cs typeface="Arial" panose="020B0604020202020204" pitchFamily="34" charset="0"/>
                <a:sym typeface="Wingdings 3" pitchFamily="18" charset="2"/>
              </a:rPr>
              <a:t>Administrations </a:t>
            </a:r>
            <a:r>
              <a:rPr lang="fr-FR" altLang="fr-FR" sz="2500" dirty="0">
                <a:solidFill>
                  <a:srgbClr val="FF0000"/>
                </a:solidFill>
                <a:latin typeface="Arial" panose="020B0604020202020204" pitchFamily="34" charset="0"/>
                <a:cs typeface="Arial" panose="020B0604020202020204" pitchFamily="34" charset="0"/>
                <a:sym typeface="Wingdings 3" pitchFamily="18" charset="2"/>
              </a:rPr>
              <a:t>locales et régionales</a:t>
            </a:r>
          </a:p>
          <a:p>
            <a:pPr marL="446088" indent="-446088" eaLnBrk="1" hangingPunct="1">
              <a:spcBef>
                <a:spcPts val="0"/>
              </a:spcBef>
              <a:buClr>
                <a:srgbClr val="FF0000"/>
              </a:buClr>
              <a:buFont typeface="Wingdings" panose="05000000000000000000" pitchFamily="2" charset="2"/>
              <a:buChar char="ü"/>
              <a:defRPr/>
            </a:pPr>
            <a:r>
              <a:rPr lang="fr-FR" altLang="fr-FR" sz="2500" dirty="0" smtClean="0">
                <a:solidFill>
                  <a:srgbClr val="FF0000"/>
                </a:solidFill>
                <a:latin typeface="Arial" panose="020B0604020202020204" pitchFamily="34" charset="0"/>
                <a:cs typeface="Arial" panose="020B0604020202020204" pitchFamily="34" charset="0"/>
                <a:sym typeface="Wingdings 3" pitchFamily="18" charset="2"/>
              </a:rPr>
              <a:t>Hôpitaux</a:t>
            </a:r>
            <a:endParaRPr lang="fr-FR" altLang="fr-FR" sz="2500" dirty="0">
              <a:solidFill>
                <a:srgbClr val="FF0000"/>
              </a:solidFill>
              <a:latin typeface="Arial" panose="020B0604020202020204" pitchFamily="34" charset="0"/>
              <a:cs typeface="Arial" panose="020B0604020202020204" pitchFamily="34" charset="0"/>
              <a:sym typeface="Wingdings 3" pitchFamily="18" charset="2"/>
            </a:endParaRPr>
          </a:p>
          <a:p>
            <a:pPr marL="446088" indent="-446088" eaLnBrk="1" hangingPunct="1">
              <a:spcBef>
                <a:spcPts val="0"/>
              </a:spcBef>
              <a:buClr>
                <a:srgbClr val="FF0000"/>
              </a:buClr>
              <a:buFont typeface="Wingdings" panose="05000000000000000000" pitchFamily="2" charset="2"/>
              <a:buChar char="ü"/>
              <a:defRPr/>
            </a:pPr>
            <a:r>
              <a:rPr lang="fr-FR" altLang="fr-FR" sz="2500" dirty="0" smtClean="0">
                <a:solidFill>
                  <a:srgbClr val="FF0000"/>
                </a:solidFill>
                <a:latin typeface="Arial" panose="020B0604020202020204" pitchFamily="34" charset="0"/>
                <a:cs typeface="Arial" panose="020B0604020202020204" pitchFamily="34" charset="0"/>
                <a:sym typeface="Wingdings 3" pitchFamily="18" charset="2"/>
              </a:rPr>
              <a:t>Electricité</a:t>
            </a:r>
            <a:endParaRPr lang="fr-FR" altLang="fr-FR" sz="2500" dirty="0">
              <a:solidFill>
                <a:srgbClr val="FF0000"/>
              </a:solidFill>
              <a:latin typeface="Arial" panose="020B0604020202020204" pitchFamily="34" charset="0"/>
              <a:cs typeface="Arial" panose="020B0604020202020204" pitchFamily="34" charset="0"/>
              <a:sym typeface="Wingdings 3" pitchFamily="18" charset="2"/>
            </a:endParaRPr>
          </a:p>
          <a:p>
            <a:pPr marL="446088" indent="-446088" eaLnBrk="1" hangingPunct="1">
              <a:spcBef>
                <a:spcPts val="0"/>
              </a:spcBef>
              <a:buClr>
                <a:srgbClr val="FF0000"/>
              </a:buClr>
              <a:buFont typeface="Wingdings" panose="05000000000000000000" pitchFamily="2" charset="2"/>
              <a:buChar char="ü"/>
              <a:defRPr/>
            </a:pPr>
            <a:r>
              <a:rPr lang="fr-FR" altLang="fr-FR" sz="2500" dirty="0" smtClean="0">
                <a:solidFill>
                  <a:srgbClr val="FF0000"/>
                </a:solidFill>
                <a:latin typeface="Arial" panose="020B0604020202020204" pitchFamily="34" charset="0"/>
                <a:cs typeface="Arial" panose="020B0604020202020204" pitchFamily="34" charset="0"/>
                <a:sym typeface="Wingdings 3" pitchFamily="18" charset="2"/>
              </a:rPr>
              <a:t>Gaz</a:t>
            </a:r>
            <a:endParaRPr lang="fr-FR" altLang="fr-FR" sz="2500" dirty="0">
              <a:solidFill>
                <a:srgbClr val="FF0000"/>
              </a:solidFill>
              <a:latin typeface="Arial" panose="020B0604020202020204" pitchFamily="34" charset="0"/>
              <a:cs typeface="Arial" panose="020B0604020202020204" pitchFamily="34" charset="0"/>
              <a:sym typeface="Wingdings 3" pitchFamily="18" charset="2"/>
            </a:endParaRPr>
          </a:p>
          <a:p>
            <a:pPr marL="446088" indent="-446088" eaLnBrk="1" hangingPunct="1">
              <a:spcBef>
                <a:spcPts val="0"/>
              </a:spcBef>
              <a:buClr>
                <a:srgbClr val="FF0000"/>
              </a:buClr>
              <a:buFont typeface="Wingdings" panose="05000000000000000000" pitchFamily="2" charset="2"/>
              <a:buChar char="ü"/>
              <a:defRPr/>
            </a:pPr>
            <a:r>
              <a:rPr lang="fr-FR" altLang="fr-FR" sz="2500" dirty="0" smtClean="0">
                <a:solidFill>
                  <a:srgbClr val="FF0000"/>
                </a:solidFill>
                <a:latin typeface="Arial" panose="020B0604020202020204" pitchFamily="34" charset="0"/>
                <a:cs typeface="Arial" panose="020B0604020202020204" pitchFamily="34" charset="0"/>
                <a:sym typeface="Wingdings 3" pitchFamily="18" charset="2"/>
              </a:rPr>
              <a:t>Administrations </a:t>
            </a:r>
            <a:r>
              <a:rPr lang="fr-FR" altLang="fr-FR" sz="2500" dirty="0">
                <a:solidFill>
                  <a:srgbClr val="FF0000"/>
                </a:solidFill>
                <a:latin typeface="Arial" panose="020B0604020202020204" pitchFamily="34" charset="0"/>
                <a:cs typeface="Arial" panose="020B0604020202020204" pitchFamily="34" charset="0"/>
                <a:sym typeface="Wingdings 3" pitchFamily="18" charset="2"/>
              </a:rPr>
              <a:t>gouvernements </a:t>
            </a:r>
            <a:r>
              <a:rPr lang="fr-FR" altLang="fr-FR" sz="2500" dirty="0" smtClean="0">
                <a:solidFill>
                  <a:srgbClr val="FF0000"/>
                </a:solidFill>
                <a:latin typeface="Arial" panose="020B0604020202020204" pitchFamily="34" charset="0"/>
                <a:cs typeface="Arial" panose="020B0604020202020204" pitchFamily="34" charset="0"/>
                <a:sym typeface="Wingdings 3" pitchFamily="18" charset="2"/>
              </a:rPr>
              <a:t>centraux – DGAFP parmi les 18 Etats-employeurs au sein d’ EUPAE</a:t>
            </a:r>
            <a:endParaRPr lang="fr-FR" altLang="fr-FR" sz="2500" dirty="0">
              <a:solidFill>
                <a:srgbClr val="FF0000"/>
              </a:solidFill>
              <a:latin typeface="Arial" panose="020B0604020202020204" pitchFamily="34" charset="0"/>
              <a:cs typeface="Arial" panose="020B0604020202020204" pitchFamily="34" charset="0"/>
              <a:sym typeface="Wingdings 3" pitchFamily="18" charset="2"/>
            </a:endParaRPr>
          </a:p>
          <a:p>
            <a:pPr marL="446088" indent="-446088" eaLnBrk="1" hangingPunct="1">
              <a:spcBef>
                <a:spcPts val="0"/>
              </a:spcBef>
              <a:buClr>
                <a:srgbClr val="FF0000"/>
              </a:buClr>
              <a:buFont typeface="Wingdings" panose="05000000000000000000" pitchFamily="2" charset="2"/>
              <a:buChar char="ü"/>
              <a:defRPr/>
            </a:pPr>
            <a:r>
              <a:rPr lang="fr-FR" altLang="fr-FR" sz="2500" dirty="0" smtClean="0">
                <a:latin typeface="Arial" panose="020B0604020202020204" pitchFamily="34" charset="0"/>
                <a:cs typeface="Arial" panose="020B0604020202020204" pitchFamily="34" charset="0"/>
                <a:sym typeface="Wingdings 3" pitchFamily="18" charset="2"/>
              </a:rPr>
              <a:t>Education</a:t>
            </a:r>
            <a:endParaRPr lang="fr-FR" altLang="fr-FR" sz="2500" dirty="0">
              <a:latin typeface="Arial" panose="020B0604020202020204" pitchFamily="34" charset="0"/>
              <a:cs typeface="Arial" panose="020B0604020202020204" pitchFamily="34" charset="0"/>
            </a:endParaRPr>
          </a:p>
          <a:p>
            <a:pPr marL="446088" indent="-446088">
              <a:buClr>
                <a:srgbClr val="FF0000"/>
              </a:buClr>
              <a:buFont typeface="Wingdings" pitchFamily="2" charset="2"/>
              <a:buChar char="ü"/>
            </a:pPr>
            <a:r>
              <a:rPr lang="fr-FR" altLang="fr-FR" sz="2500" dirty="0" smtClean="0">
                <a:latin typeface="Arial" panose="020B0604020202020204" pitchFamily="34" charset="0"/>
                <a:cs typeface="Arial" panose="020B0604020202020204" pitchFamily="34" charset="0"/>
                <a:sym typeface="Wingdings 3" pitchFamily="18" charset="2"/>
              </a:rPr>
              <a:t>poste</a:t>
            </a:r>
          </a:p>
          <a:p>
            <a:pPr marL="446088" indent="-446088">
              <a:buClr>
                <a:srgbClr val="FF0000"/>
              </a:buClr>
              <a:buFont typeface="Wingdings" pitchFamily="2" charset="2"/>
              <a:buChar char="ü"/>
            </a:pPr>
            <a:r>
              <a:rPr lang="fr-FR" altLang="fr-FR" sz="2500" dirty="0" smtClean="0">
                <a:latin typeface="Arial" panose="020B0604020202020204" pitchFamily="34" charset="0"/>
                <a:cs typeface="Arial" panose="020B0604020202020204" pitchFamily="34" charset="0"/>
                <a:sym typeface="Wingdings 3" pitchFamily="18" charset="2"/>
              </a:rPr>
              <a:t>Transport urbain  </a:t>
            </a:r>
          </a:p>
          <a:p>
            <a:pPr marL="361950" indent="-361950">
              <a:buClr>
                <a:srgbClr val="FF0000"/>
              </a:buClr>
              <a:buFont typeface="Wingdings" pitchFamily="2" charset="2"/>
              <a:buChar char="ü"/>
            </a:pPr>
            <a:endParaRPr lang="fr-FR" altLang="fr-FR" sz="2400" dirty="0" smtClean="0">
              <a:latin typeface="Arial" panose="020B0604020202020204" pitchFamily="34" charset="0"/>
              <a:cs typeface="Arial" panose="020B0604020202020204" pitchFamily="34" charset="0"/>
              <a:sym typeface="Wingdings 3" pitchFamily="18" charset="2"/>
            </a:endParaRPr>
          </a:p>
          <a:p>
            <a:pPr marL="0" indent="0">
              <a:buClr>
                <a:srgbClr val="FF0000"/>
              </a:buClr>
              <a:buNone/>
            </a:pPr>
            <a:endParaRPr lang="fr-FR" altLang="fr-FR" sz="2400" dirty="0" smtClean="0">
              <a:latin typeface="Arial" charset="0"/>
              <a:cs typeface="Arial" charset="0"/>
            </a:endParaRPr>
          </a:p>
          <a:p>
            <a:pPr>
              <a:buClr>
                <a:srgbClr val="FF0000"/>
              </a:buClr>
              <a:buFont typeface="Wingdings" pitchFamily="2" charset="2"/>
              <a:buChar char="ü"/>
            </a:pPr>
            <a:endParaRPr lang="fr-FR" altLang="fr-FR" sz="2400" dirty="0" smtClean="0">
              <a:latin typeface="Arial" charset="0"/>
              <a:cs typeface="Arial" charset="0"/>
            </a:endParaRPr>
          </a:p>
          <a:p>
            <a:pPr>
              <a:buClr>
                <a:srgbClr val="FF0000"/>
              </a:buClr>
              <a:buFont typeface="Wingdings" pitchFamily="2" charset="2"/>
              <a:buChar char="ü"/>
            </a:pPr>
            <a:endParaRPr lang="fr-FR" altLang="fr-FR" sz="2400" dirty="0" smtClean="0"/>
          </a:p>
        </p:txBody>
      </p:sp>
      <p:pic>
        <p:nvPicPr>
          <p:cNvPr id="4" name="Afbeelding 6"/>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8101013" y="6213475"/>
            <a:ext cx="863600" cy="525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6055313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p:txBody>
          <a:bodyPr/>
          <a:lstStyle/>
          <a:p>
            <a:endParaRPr lang="en-GB" dirty="0"/>
          </a:p>
        </p:txBody>
      </p:sp>
      <p:sp>
        <p:nvSpPr>
          <p:cNvPr id="5" name="Content Placeholder 4"/>
          <p:cNvSpPr>
            <a:spLocks noGrp="1"/>
          </p:cNvSpPr>
          <p:nvPr>
            <p:ph sz="half" idx="2"/>
          </p:nvPr>
        </p:nvSpPr>
        <p:spPr>
          <a:xfrm>
            <a:off x="4343400" y="1266132"/>
            <a:ext cx="4621212" cy="5251614"/>
          </a:xfrm>
        </p:spPr>
        <p:txBody>
          <a:bodyPr/>
          <a:lstStyle/>
          <a:p>
            <a:pPr eaLnBrk="1" hangingPunct="1">
              <a:spcBef>
                <a:spcPct val="0"/>
              </a:spcBef>
            </a:pPr>
            <a:r>
              <a:rPr lang="fr-FR" altLang="fr-FR" sz="2400" dirty="0">
                <a:latin typeface="Arial" charset="0"/>
                <a:cs typeface="Arial" charset="0"/>
              </a:rPr>
              <a:t>Accord sur droits à l’information et la </a:t>
            </a:r>
            <a:r>
              <a:rPr lang="fr-FR" altLang="fr-FR" sz="2400" dirty="0" smtClean="0">
                <a:latin typeface="Arial" charset="0"/>
                <a:cs typeface="Arial" charset="0"/>
              </a:rPr>
              <a:t>consultation des agents et leurs délégués syndicaux par ex restructurations, licenciements collectifs, numérisation, santé et sécurité</a:t>
            </a:r>
          </a:p>
          <a:p>
            <a:pPr eaLnBrk="1" hangingPunct="1">
              <a:spcBef>
                <a:spcPct val="0"/>
              </a:spcBef>
            </a:pPr>
            <a:r>
              <a:rPr lang="fr-FR" altLang="fr-FR" sz="2400" dirty="0" smtClean="0">
                <a:latin typeface="Arial" charset="0"/>
                <a:cs typeface="Arial" charset="0"/>
              </a:rPr>
              <a:t>adopté en 2015 par EPSU/TUNED et EUPAE </a:t>
            </a:r>
            <a:endParaRPr lang="fr-FR" altLang="fr-FR" sz="2400" dirty="0">
              <a:latin typeface="Arial" charset="0"/>
              <a:cs typeface="Arial" charset="0"/>
            </a:endParaRPr>
          </a:p>
          <a:p>
            <a:pPr eaLnBrk="1" hangingPunct="1">
              <a:spcBef>
                <a:spcPct val="0"/>
              </a:spcBef>
            </a:pPr>
            <a:r>
              <a:rPr lang="fr-FR" altLang="fr-FR" sz="2400" dirty="0" smtClean="0">
                <a:latin typeface="Arial" charset="0"/>
                <a:cs typeface="Arial" charset="0"/>
              </a:rPr>
              <a:t>Négocier en vue de devenir une </a:t>
            </a:r>
            <a:r>
              <a:rPr lang="fr-FR" altLang="fr-FR" sz="2400" dirty="0">
                <a:latin typeface="Arial" charset="0"/>
                <a:cs typeface="Arial" charset="0"/>
              </a:rPr>
              <a:t>directive </a:t>
            </a:r>
            <a:r>
              <a:rPr lang="fr-FR" altLang="fr-FR" sz="2400" dirty="0" smtClean="0">
                <a:latin typeface="Arial" charset="0"/>
                <a:cs typeface="Arial" charset="0"/>
              </a:rPr>
              <a:t>conformément aux art. </a:t>
            </a:r>
            <a:r>
              <a:rPr lang="fr-FR" altLang="fr-FR" sz="2400" dirty="0">
                <a:latin typeface="Arial" charset="0"/>
                <a:cs typeface="Arial" charset="0"/>
              </a:rPr>
              <a:t>154 et 155 du TFUE</a:t>
            </a:r>
            <a:r>
              <a:rPr lang="fr-FR" altLang="fr-FR" sz="2400" dirty="0" smtClean="0">
                <a:latin typeface="Arial" charset="0"/>
                <a:cs typeface="Arial" charset="0"/>
              </a:rPr>
              <a:t>.</a:t>
            </a:r>
          </a:p>
          <a:p>
            <a:pPr eaLnBrk="1" hangingPunct="1">
              <a:spcBef>
                <a:spcPct val="0"/>
              </a:spcBef>
            </a:pPr>
            <a:r>
              <a:rPr lang="fr-FR" altLang="fr-FR" sz="2400" dirty="0" smtClean="0">
                <a:latin typeface="Arial" charset="0"/>
                <a:cs typeface="Arial" charset="0"/>
              </a:rPr>
              <a:t>Protection juridique européenne supplémentaire</a:t>
            </a:r>
          </a:p>
          <a:p>
            <a:pPr marL="0" indent="0" eaLnBrk="1" hangingPunct="1">
              <a:spcBef>
                <a:spcPct val="0"/>
              </a:spcBef>
              <a:buNone/>
            </a:pPr>
            <a:endParaRPr lang="fr-FR" altLang="fr-FR" sz="2400" dirty="0">
              <a:latin typeface="Arial" charset="0"/>
              <a:cs typeface="Arial" charset="0"/>
            </a:endParaRPr>
          </a:p>
          <a:p>
            <a:endParaRPr lang="en-GB" sz="2400" dirty="0"/>
          </a:p>
        </p:txBody>
      </p:sp>
      <p:sp>
        <p:nvSpPr>
          <p:cNvPr id="2" name="Espace réservé du numéro de diapositive 1"/>
          <p:cNvSpPr>
            <a:spLocks noGrp="1"/>
          </p:cNvSpPr>
          <p:nvPr>
            <p:ph type="sldNum" sz="quarter" idx="12"/>
          </p:nvPr>
        </p:nvSpPr>
        <p:spPr>
          <a:prstGeom prst="rect">
            <a:avLst/>
          </a:prstGeom>
        </p:spPr>
        <p:txBody>
          <a:bodyPr/>
          <a:lstStyle/>
          <a:p>
            <a:pPr>
              <a:defRPr/>
            </a:pPr>
            <a:fld id="{27144293-1AE0-47EF-B7AA-CAEAB0627D2E}" type="slidenum">
              <a:rPr lang="fr-FR"/>
              <a:pPr>
                <a:defRPr/>
              </a:pPr>
              <a:t>16</a:t>
            </a:fld>
            <a:endParaRPr lang="fr-FR"/>
          </a:p>
        </p:txBody>
      </p:sp>
      <p:sp>
        <p:nvSpPr>
          <p:cNvPr id="24579" name="Text Box 2"/>
          <p:cNvSpPr txBox="1">
            <a:spLocks noChangeArrowheads="1"/>
          </p:cNvSpPr>
          <p:nvPr/>
        </p:nvSpPr>
        <p:spPr bwMode="auto">
          <a:xfrm>
            <a:off x="107949" y="188913"/>
            <a:ext cx="8856663"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 typeface="Arial" charset="0"/>
              <a:buNone/>
            </a:pPr>
            <a:r>
              <a:rPr lang="fr-FR" altLang="fr-FR" sz="2000" b="1" dirty="0" smtClean="0">
                <a:solidFill>
                  <a:srgbClr val="FF0000"/>
                </a:solidFill>
                <a:latin typeface="Arial" charset="0"/>
                <a:cs typeface="Arial" charset="0"/>
              </a:rPr>
              <a:t>Négocier des accords oui mais contraignants </a:t>
            </a:r>
          </a:p>
          <a:p>
            <a:pPr algn="ctr" eaLnBrk="1" hangingPunct="1">
              <a:spcBef>
                <a:spcPct val="0"/>
              </a:spcBef>
              <a:buFont typeface="Arial" charset="0"/>
              <a:buNone/>
            </a:pPr>
            <a:r>
              <a:rPr lang="fr-FR" altLang="fr-FR" sz="2000" b="1" dirty="0" smtClean="0">
                <a:solidFill>
                  <a:srgbClr val="FF0000"/>
                </a:solidFill>
                <a:latin typeface="Arial" charset="0"/>
                <a:cs typeface="Arial" charset="0"/>
              </a:rPr>
              <a:t>Ex accord information et consultation Fonction Publique d’Etat</a:t>
            </a:r>
            <a:endParaRPr lang="fr-FR" altLang="fr-FR" sz="2000" b="1" dirty="0">
              <a:solidFill>
                <a:srgbClr val="FF0000"/>
              </a:solidFill>
              <a:latin typeface="Arial" charset="0"/>
              <a:cs typeface="Arial" charset="0"/>
            </a:endParaRPr>
          </a:p>
        </p:txBody>
      </p:sp>
      <p:pic>
        <p:nvPicPr>
          <p:cNvPr id="24580" name="Image 7" descr="IMG_2562.JPG"/>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381001" y="1219200"/>
            <a:ext cx="3810000" cy="472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0231176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57200" y="116632"/>
            <a:ext cx="8229600" cy="1008112"/>
          </a:xfrm>
        </p:spPr>
        <p:txBody>
          <a:bodyPr>
            <a:normAutofit fontScale="90000"/>
          </a:bodyPr>
          <a:lstStyle/>
          <a:p>
            <a:r>
              <a:rPr lang="en-GB" b="1" dirty="0" smtClean="0">
                <a:solidFill>
                  <a:srgbClr val="FF0000"/>
                </a:solidFill>
              </a:rPr>
              <a:t/>
            </a:r>
            <a:br>
              <a:rPr lang="en-GB" b="1" dirty="0" smtClean="0">
                <a:solidFill>
                  <a:srgbClr val="FF0000"/>
                </a:solidFill>
              </a:rPr>
            </a:br>
            <a:r>
              <a:rPr lang="en-GB" b="1" dirty="0" smtClean="0">
                <a:solidFill>
                  <a:srgbClr val="FF0000"/>
                </a:solidFill>
              </a:rPr>
              <a:t>Accord </a:t>
            </a:r>
            <a:r>
              <a:rPr lang="en-GB" sz="4000" b="1" dirty="0" smtClean="0">
                <a:solidFill>
                  <a:srgbClr val="E70737"/>
                </a:solidFill>
                <a:latin typeface="Arial" panose="020B0604020202020204" pitchFamily="34" charset="0"/>
                <a:cs typeface="Arial" panose="020B0604020202020204" pitchFamily="34" charset="0"/>
              </a:rPr>
              <a:t>Information et consultation </a:t>
            </a:r>
            <a:r>
              <a:rPr lang="en-GB" sz="4000" dirty="0" smtClean="0">
                <a:solidFill>
                  <a:srgbClr val="E70737"/>
                </a:solidFill>
                <a:latin typeface="Arial" panose="020B0604020202020204" pitchFamily="34" charset="0"/>
                <a:cs typeface="Arial" panose="020B0604020202020204" pitchFamily="34" charset="0"/>
              </a:rPr>
              <a:t/>
            </a:r>
            <a:br>
              <a:rPr lang="en-GB" sz="4000" dirty="0" smtClean="0">
                <a:solidFill>
                  <a:srgbClr val="E70737"/>
                </a:solidFill>
                <a:latin typeface="Arial" panose="020B0604020202020204" pitchFamily="34" charset="0"/>
                <a:cs typeface="Arial" panose="020B0604020202020204" pitchFamily="34" charset="0"/>
              </a:rPr>
            </a:br>
            <a:endParaRPr lang="en-GB" sz="4000" dirty="0">
              <a:solidFill>
                <a:srgbClr val="E70737"/>
              </a:solidFill>
              <a:latin typeface="Arial" panose="020B0604020202020204" pitchFamily="34" charset="0"/>
              <a:cs typeface="Arial" panose="020B0604020202020204" pitchFamily="34" charset="0"/>
            </a:endParaRPr>
          </a:p>
        </p:txBody>
      </p:sp>
      <p:sp>
        <p:nvSpPr>
          <p:cNvPr id="12" name="Content Placeholder 11"/>
          <p:cNvSpPr>
            <a:spLocks noGrp="1"/>
          </p:cNvSpPr>
          <p:nvPr>
            <p:ph sz="half" idx="2"/>
          </p:nvPr>
        </p:nvSpPr>
        <p:spPr>
          <a:xfrm>
            <a:off x="3810000" y="1066800"/>
            <a:ext cx="5112568" cy="5638800"/>
          </a:xfrm>
        </p:spPr>
        <p:txBody>
          <a:bodyPr>
            <a:noAutofit/>
          </a:bodyPr>
          <a:lstStyle/>
          <a:p>
            <a:r>
              <a:rPr lang="fr-FR" dirty="0" smtClean="0">
                <a:latin typeface="Arial" panose="020B0604020202020204" pitchFamily="34" charset="0"/>
                <a:cs typeface="Arial" panose="020B0604020202020204" pitchFamily="34" charset="0"/>
              </a:rPr>
              <a:t>Commission refuse en 2018 de transformer l’accord en projet de directive pour adoption au Conseil VMQ</a:t>
            </a:r>
            <a:endParaRPr lang="en-GB" dirty="0" smtClean="0">
              <a:latin typeface="Arial" panose="020B0604020202020204" pitchFamily="34" charset="0"/>
              <a:cs typeface="Arial" panose="020B0604020202020204" pitchFamily="34" charset="0"/>
            </a:endParaRPr>
          </a:p>
          <a:p>
            <a:r>
              <a:rPr lang="fr-FR" dirty="0" smtClean="0">
                <a:latin typeface="Arial" panose="020B0604020202020204" pitchFamily="34" charset="0"/>
                <a:cs typeface="Arial" panose="020B0604020202020204" pitchFamily="34" charset="0"/>
              </a:rPr>
              <a:t>Décision inédite de la CE</a:t>
            </a:r>
            <a:endParaRPr lang="en-GB" dirty="0" smtClean="0">
              <a:latin typeface="Arial" panose="020B0604020202020204" pitchFamily="34" charset="0"/>
              <a:cs typeface="Arial" panose="020B0604020202020204" pitchFamily="34" charset="0"/>
            </a:endParaRPr>
          </a:p>
          <a:p>
            <a:r>
              <a:rPr lang="en-GB" dirty="0" smtClean="0">
                <a:latin typeface="Arial" panose="020B0604020202020204" pitchFamily="34" charset="0"/>
                <a:cs typeface="Arial" panose="020B0604020202020204" pitchFamily="34" charset="0"/>
              </a:rPr>
              <a:t>action </a:t>
            </a:r>
            <a:r>
              <a:rPr lang="en-GB" dirty="0" err="1" smtClean="0">
                <a:latin typeface="Arial" panose="020B0604020202020204" pitchFamily="34" charset="0"/>
                <a:cs typeface="Arial" panose="020B0604020202020204" pitchFamily="34" charset="0"/>
              </a:rPr>
              <a:t>en</a:t>
            </a:r>
            <a:r>
              <a:rPr lang="en-GB" dirty="0" smtClean="0">
                <a:latin typeface="Arial" panose="020B0604020202020204" pitchFamily="34" charset="0"/>
                <a:cs typeface="Arial" panose="020B0604020202020204" pitchFamily="34" charset="0"/>
              </a:rPr>
              <a:t> justice EPSU Vs Commission – </a:t>
            </a:r>
            <a:r>
              <a:rPr lang="en-GB" dirty="0" err="1" smtClean="0">
                <a:latin typeface="Arial" panose="020B0604020202020204" pitchFamily="34" charset="0"/>
                <a:cs typeface="Arial" panose="020B0604020202020204" pitchFamily="34" charset="0"/>
              </a:rPr>
              <a:t>jugement</a:t>
            </a:r>
            <a:r>
              <a:rPr lang="en-GB" dirty="0" smtClean="0">
                <a:latin typeface="Arial" panose="020B0604020202020204" pitchFamily="34" charset="0"/>
                <a:cs typeface="Arial" panose="020B0604020202020204" pitchFamily="34" charset="0"/>
              </a:rPr>
              <a:t> le 24 </a:t>
            </a:r>
            <a:r>
              <a:rPr lang="en-GB" dirty="0" err="1" smtClean="0">
                <a:latin typeface="Arial" panose="020B0604020202020204" pitchFamily="34" charset="0"/>
                <a:cs typeface="Arial" panose="020B0604020202020204" pitchFamily="34" charset="0"/>
              </a:rPr>
              <a:t>octobre</a:t>
            </a:r>
            <a:r>
              <a:rPr lang="en-GB" dirty="0">
                <a:latin typeface="Arial" panose="020B0604020202020204" pitchFamily="34" charset="0"/>
                <a:cs typeface="Arial" panose="020B0604020202020204" pitchFamily="34" charset="0"/>
              </a:rPr>
              <a:t> </a:t>
            </a:r>
            <a:r>
              <a:rPr lang="en-GB" dirty="0" smtClean="0">
                <a:latin typeface="Arial" panose="020B0604020202020204" pitchFamily="34" charset="0"/>
                <a:cs typeface="Arial" panose="020B0604020202020204" pitchFamily="34" charset="0"/>
              </a:rPr>
              <a:t>(</a:t>
            </a:r>
            <a:r>
              <a:rPr lang="fr-FR" dirty="0" smtClean="0"/>
              <a:t>T310/18), </a:t>
            </a:r>
            <a:r>
              <a:rPr lang="en-GB" dirty="0" smtClean="0">
                <a:latin typeface="Arial" panose="020B0604020202020204" pitchFamily="34" charset="0"/>
                <a:cs typeface="Arial" panose="020B0604020202020204" pitchFamily="34" charset="0"/>
              </a:rPr>
              <a:t>Appel?</a:t>
            </a:r>
            <a:endParaRPr lang="en-GB" dirty="0">
              <a:latin typeface="Arial" panose="020B0604020202020204" pitchFamily="34" charset="0"/>
              <a:cs typeface="Arial" panose="020B0604020202020204" pitchFamily="34" charset="0"/>
            </a:endParaRPr>
          </a:p>
          <a:p>
            <a:r>
              <a:rPr lang="en-US" dirty="0" err="1" smtClean="0">
                <a:latin typeface="Arial" panose="020B0604020202020204" pitchFamily="34" charset="0"/>
                <a:cs typeface="Arial" panose="020B0604020202020204" pitchFamily="34" charset="0"/>
              </a:rPr>
              <a:t>Avenir</a:t>
            </a:r>
            <a:r>
              <a:rPr lang="en-US" dirty="0" smtClean="0">
                <a:latin typeface="Arial" panose="020B0604020202020204" pitchFamily="34" charset="0"/>
                <a:cs typeface="Arial" panose="020B0604020202020204" pitchFamily="34" charset="0"/>
              </a:rPr>
              <a:t> du dialogue social </a:t>
            </a:r>
            <a:r>
              <a:rPr lang="en-US" dirty="0" err="1" smtClean="0">
                <a:latin typeface="Arial" panose="020B0604020202020204" pitchFamily="34" charset="0"/>
                <a:cs typeface="Arial" panose="020B0604020202020204" pitchFamily="34" charset="0"/>
              </a:rPr>
              <a:t>européen</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en</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jeu</a:t>
            </a:r>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Droits </a:t>
            </a:r>
            <a:r>
              <a:rPr lang="en-US" dirty="0" err="1" smtClean="0">
                <a:latin typeface="Arial" panose="020B0604020202020204" pitchFamily="34" charset="0"/>
                <a:cs typeface="Arial" panose="020B0604020202020204" pitchFamily="34" charset="0"/>
              </a:rPr>
              <a:t>syndicaux</a:t>
            </a: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pour </a:t>
            </a:r>
            <a:r>
              <a:rPr lang="en-US" dirty="0" err="1" smtClean="0">
                <a:latin typeface="Arial" panose="020B0604020202020204" pitchFamily="34" charset="0"/>
                <a:cs typeface="Arial" panose="020B0604020202020204" pitchFamily="34" charset="0"/>
              </a:rPr>
              <a:t>une</a:t>
            </a:r>
            <a:r>
              <a:rPr lang="en-US" dirty="0" smtClean="0">
                <a:latin typeface="Arial" panose="020B0604020202020204" pitchFamily="34" charset="0"/>
                <a:cs typeface="Arial" panose="020B0604020202020204" pitchFamily="34" charset="0"/>
              </a:rPr>
              <a:t> bonne administration</a:t>
            </a:r>
          </a:p>
          <a:p>
            <a:pPr marL="0" indent="0">
              <a:buNone/>
            </a:pPr>
            <a:endParaRPr lang="en-US" dirty="0" smtClean="0">
              <a:latin typeface="Arial" panose="020B0604020202020204" pitchFamily="34" charset="0"/>
              <a:cs typeface="Arial" panose="020B0604020202020204" pitchFamily="34" charset="0"/>
            </a:endParaRPr>
          </a:p>
        </p:txBody>
      </p:sp>
      <p:pic>
        <p:nvPicPr>
          <p:cNvPr id="13" name="Picture 2"/>
          <p:cNvPicPr>
            <a:picLocks noGrp="1" noChangeAspect="1" noChangeArrowheads="1"/>
          </p:cNvPicPr>
          <p:nvPr>
            <p:ph sz="half" idx="1"/>
          </p:nvPr>
        </p:nvPicPr>
        <p:blipFill>
          <a:blip r:embed="rId3">
            <a:extLst>
              <a:ext uri="{28A0092B-C50C-407E-A947-70E740481C1C}">
                <a14:useLocalDpi xmlns:a14="http://schemas.microsoft.com/office/drawing/2010/main" xmlns="" val="0"/>
              </a:ext>
            </a:extLst>
          </a:blip>
          <a:srcRect/>
          <a:stretch>
            <a:fillRect/>
          </a:stretch>
        </p:blipFill>
        <p:spPr bwMode="auto">
          <a:xfrm>
            <a:off x="152400" y="1143000"/>
            <a:ext cx="3694091" cy="52943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8828225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re 2"/>
          <p:cNvSpPr>
            <a:spLocks noGrp="1"/>
          </p:cNvSpPr>
          <p:nvPr>
            <p:ph type="title"/>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fr-FR" altLang="fr-FR" sz="2800" b="1" dirty="0" smtClean="0">
                <a:solidFill>
                  <a:srgbClr val="FF0000"/>
                </a:solidFill>
                <a:latin typeface="Arial" panose="020B0604020202020204" pitchFamily="34" charset="0"/>
                <a:cs typeface="Arial" panose="020B0604020202020204" pitchFamily="34" charset="0"/>
              </a:rPr>
              <a:t>Autres travaux dialogue social européen dans les administrations centrales</a:t>
            </a:r>
          </a:p>
        </p:txBody>
      </p:sp>
      <p:sp>
        <p:nvSpPr>
          <p:cNvPr id="2" name="Espace réservé du contenu 1"/>
          <p:cNvSpPr>
            <a:spLocks noGrp="1"/>
          </p:cNvSpPr>
          <p:nvPr>
            <p:ph idx="1"/>
          </p:nvPr>
        </p:nvSpPr>
        <p:spPr>
          <a:xfrm>
            <a:off x="457200" y="1371600"/>
            <a:ext cx="8229600" cy="4754563"/>
          </a:xfrm>
        </p:spPr>
        <p:txBody>
          <a:bodyPr/>
          <a:lstStyle/>
          <a:p>
            <a:pPr>
              <a:buClr>
                <a:srgbClr val="FF0000"/>
              </a:buClr>
              <a:buFont typeface="Wingdings" panose="05000000000000000000" pitchFamily="2" charset="2"/>
              <a:buChar char="ü"/>
              <a:defRPr/>
            </a:pPr>
            <a:r>
              <a:rPr lang="fr-FR" sz="2000" dirty="0" smtClean="0">
                <a:latin typeface="Arial" panose="020B0604020202020204" pitchFamily="34" charset="0"/>
                <a:cs typeface="Arial" panose="020B0604020202020204" pitchFamily="34" charset="0"/>
              </a:rPr>
              <a:t>Risques psycho-sociaux et violence, harcèlement </a:t>
            </a:r>
          </a:p>
          <a:p>
            <a:pPr>
              <a:buClr>
                <a:srgbClr val="FF0000"/>
              </a:buClr>
              <a:buFont typeface="Wingdings" panose="05000000000000000000" pitchFamily="2" charset="2"/>
              <a:buChar char="ü"/>
              <a:defRPr/>
            </a:pPr>
            <a:r>
              <a:rPr lang="fr-FR" sz="2000" dirty="0" smtClean="0">
                <a:latin typeface="Arial" panose="020B0604020202020204" pitchFamily="34" charset="0"/>
                <a:cs typeface="Arial" panose="020B0604020202020204" pitchFamily="34" charset="0"/>
              </a:rPr>
              <a:t>Numérisation et vie pro/perso : lignes d’orientation finalisées, reprennent le droit à la déconnexion – bonne base de travail pour un accord éventuel</a:t>
            </a:r>
          </a:p>
          <a:p>
            <a:pPr>
              <a:buClr>
                <a:srgbClr val="FF0000"/>
              </a:buClr>
              <a:buFont typeface="Wingdings" panose="05000000000000000000" pitchFamily="2" charset="2"/>
              <a:buChar char="ü"/>
              <a:defRPr/>
            </a:pPr>
            <a:r>
              <a:rPr lang="fr-FR" sz="2000" dirty="0" smtClean="0">
                <a:latin typeface="Arial" panose="020B0604020202020204" pitchFamily="34" charset="0"/>
                <a:cs typeface="Arial" panose="020B0604020202020204" pitchFamily="34" charset="0"/>
              </a:rPr>
              <a:t>Accueil des migrants : échange de bonnes pratiques</a:t>
            </a:r>
          </a:p>
          <a:p>
            <a:pPr>
              <a:buClr>
                <a:srgbClr val="FF0000"/>
              </a:buClr>
              <a:buFont typeface="Wingdings" panose="05000000000000000000" pitchFamily="2" charset="2"/>
              <a:buChar char="ü"/>
              <a:defRPr/>
            </a:pPr>
            <a:r>
              <a:rPr lang="fr-FR" sz="2000" dirty="0" smtClean="0">
                <a:latin typeface="Arial" panose="020B0604020202020204" pitchFamily="34" charset="0"/>
                <a:cs typeface="Arial" panose="020B0604020202020204" pitchFamily="34" charset="0"/>
              </a:rPr>
              <a:t>Semestre européen</a:t>
            </a:r>
          </a:p>
          <a:p>
            <a:pPr>
              <a:buClr>
                <a:srgbClr val="FF0000"/>
              </a:buClr>
              <a:buFont typeface="Wingdings" panose="05000000000000000000" pitchFamily="2" charset="2"/>
              <a:buChar char="ü"/>
              <a:defRPr/>
            </a:pPr>
            <a:r>
              <a:rPr lang="fr-FR" sz="2000" dirty="0" smtClean="0">
                <a:latin typeface="Arial" panose="020B0604020202020204" pitchFamily="34" charset="0"/>
                <a:cs typeface="Arial" panose="020B0604020202020204" pitchFamily="34" charset="0"/>
              </a:rPr>
              <a:t>anti-discrimination/égalité</a:t>
            </a:r>
          </a:p>
          <a:p>
            <a:pPr>
              <a:buClr>
                <a:srgbClr val="FF0000"/>
              </a:buClr>
              <a:buFont typeface="Wingdings" panose="05000000000000000000" pitchFamily="2" charset="2"/>
              <a:buChar char="ü"/>
              <a:defRPr/>
            </a:pPr>
            <a:r>
              <a:rPr lang="fr-FR" sz="2000" dirty="0" smtClean="0">
                <a:latin typeface="Arial" panose="020B0604020202020204" pitchFamily="34" charset="0"/>
                <a:cs typeface="Arial" panose="020B0604020202020204" pitchFamily="34" charset="0"/>
              </a:rPr>
              <a:t>Négociation collective sur les salaires pas encore dans la culture de la fonction publique de l’Etat dans tous les pays</a:t>
            </a:r>
          </a:p>
          <a:p>
            <a:pPr>
              <a:buClr>
                <a:srgbClr val="FF0000"/>
              </a:buClr>
              <a:buFont typeface="Wingdings" panose="05000000000000000000" pitchFamily="2" charset="2"/>
              <a:buChar char="ü"/>
              <a:defRPr/>
            </a:pPr>
            <a:r>
              <a:rPr lang="fr-FR" sz="2000" dirty="0" smtClean="0">
                <a:latin typeface="Arial" panose="020B0604020202020204" pitchFamily="34" charset="0"/>
                <a:cs typeface="Arial" panose="020B0604020202020204" pitchFamily="34" charset="0"/>
              </a:rPr>
              <a:t>Dialogue social SECTORIEL national et européen remis en cause</a:t>
            </a:r>
            <a:endParaRPr lang="fr-FR" sz="2000" dirty="0" smtClean="0"/>
          </a:p>
          <a:p>
            <a:pPr>
              <a:defRPr/>
            </a:pPr>
            <a:endParaRPr lang="fr-FR" dirty="0"/>
          </a:p>
        </p:txBody>
      </p:sp>
    </p:spTree>
    <p:extLst>
      <p:ext uri="{BB962C8B-B14F-4D97-AF65-F5344CB8AC3E}">
        <p14:creationId xmlns:p14="http://schemas.microsoft.com/office/powerpoint/2010/main" xmlns="" val="38671214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fr-FR" b="1" dirty="0" smtClean="0">
                <a:solidFill>
                  <a:srgbClr val="FF0000"/>
                </a:solidFill>
              </a:rPr>
              <a:t>Rôle des affiliés</a:t>
            </a:r>
            <a:endParaRPr lang="en-GB" b="1" dirty="0">
              <a:solidFill>
                <a:srgbClr val="FF0000"/>
              </a:solidFill>
            </a:endParaRPr>
          </a:p>
        </p:txBody>
      </p:sp>
      <p:sp>
        <p:nvSpPr>
          <p:cNvPr id="7" name="Content Placeholder 6"/>
          <p:cNvSpPr>
            <a:spLocks noGrp="1"/>
          </p:cNvSpPr>
          <p:nvPr>
            <p:ph idx="1"/>
          </p:nvPr>
        </p:nvSpPr>
        <p:spPr>
          <a:xfrm>
            <a:off x="457200" y="1295400"/>
            <a:ext cx="8229600" cy="4830763"/>
          </a:xfrm>
        </p:spPr>
        <p:txBody>
          <a:bodyPr/>
          <a:lstStyle/>
          <a:p>
            <a:r>
              <a:rPr lang="fr-FR" dirty="0" smtClean="0"/>
              <a:t>Participer et influer- réunions, campagnes</a:t>
            </a:r>
            <a:r>
              <a:rPr lang="fr-FR" dirty="0"/>
              <a:t> </a:t>
            </a:r>
            <a:r>
              <a:rPr lang="fr-FR" dirty="0" smtClean="0"/>
              <a:t>y compris avec les associations, enquêtes, actions ciblant les politiques à l’échelon national, UE et aussi international</a:t>
            </a:r>
          </a:p>
          <a:p>
            <a:r>
              <a:rPr lang="fr-FR" dirty="0" smtClean="0"/>
              <a:t>Influencer les confédérations et la CES</a:t>
            </a:r>
          </a:p>
          <a:p>
            <a:r>
              <a:rPr lang="fr-FR" dirty="0" smtClean="0"/>
              <a:t>Relayer auprès des militants</a:t>
            </a:r>
          </a:p>
          <a:p>
            <a:r>
              <a:rPr lang="fr-FR" dirty="0" smtClean="0"/>
              <a:t>Position commune des OS françaises, collège régional, comité exécutif, comité permanent NEA pour la fonction publique de l’Etat</a:t>
            </a:r>
          </a:p>
        </p:txBody>
      </p:sp>
    </p:spTree>
    <p:extLst>
      <p:ext uri="{BB962C8B-B14F-4D97-AF65-F5344CB8AC3E}">
        <p14:creationId xmlns:p14="http://schemas.microsoft.com/office/powerpoint/2010/main" xmlns="" val="18071765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re 2"/>
          <p:cNvSpPr>
            <a:spLocks noGrp="1"/>
          </p:cNvSpPr>
          <p:nvPr>
            <p:ph type="title"/>
          </p:nvPr>
        </p:nvSpPr>
        <p:spPr>
          <a:xfrm>
            <a:off x="457200" y="152400"/>
            <a:ext cx="8229600" cy="685800"/>
          </a:xfrm>
        </p:spPr>
        <p:txBody>
          <a:bodyPr anchor="t"/>
          <a:lstStyle/>
          <a:p>
            <a:r>
              <a:rPr lang="fr-FR" altLang="fr-FR" sz="4000" b="1" dirty="0" smtClean="0">
                <a:solidFill>
                  <a:srgbClr val="FF0000"/>
                </a:solidFill>
                <a:latin typeface="Arial" panose="020B0604020202020204" pitchFamily="34" charset="0"/>
                <a:cs typeface="Arial" panose="020B0604020202020204" pitchFamily="34" charset="0"/>
              </a:rPr>
              <a:t>EPSU, c’est:  </a:t>
            </a:r>
          </a:p>
        </p:txBody>
      </p:sp>
      <p:sp>
        <p:nvSpPr>
          <p:cNvPr id="4" name="Espace réservé du contenu 3"/>
          <p:cNvSpPr>
            <a:spLocks noGrp="1"/>
          </p:cNvSpPr>
          <p:nvPr>
            <p:ph idx="1"/>
          </p:nvPr>
        </p:nvSpPr>
        <p:spPr>
          <a:xfrm>
            <a:off x="193146" y="914400"/>
            <a:ext cx="8763000" cy="5915466"/>
          </a:xfrm>
        </p:spPr>
        <p:txBody>
          <a:bodyPr>
            <a:spAutoFit/>
          </a:bodyPr>
          <a:lstStyle/>
          <a:p>
            <a:pPr>
              <a:buClr>
                <a:srgbClr val="FF0000"/>
              </a:buClr>
              <a:buFont typeface="Wingdings" pitchFamily="2" charset="2"/>
              <a:buChar char="ü"/>
              <a:defRPr/>
            </a:pPr>
            <a:r>
              <a:rPr lang="fr-BE" sz="2200" dirty="0" smtClean="0">
                <a:solidFill>
                  <a:prstClr val="black"/>
                </a:solidFill>
                <a:latin typeface="Arial" panose="020B0604020202020204" pitchFamily="34" charset="0"/>
                <a:cs typeface="Arial" panose="020B0604020202020204" pitchFamily="34" charset="0"/>
              </a:rPr>
              <a:t>Une </a:t>
            </a:r>
            <a:r>
              <a:rPr lang="fr-BE" sz="2200" dirty="0">
                <a:solidFill>
                  <a:prstClr val="black"/>
                </a:solidFill>
                <a:latin typeface="Arial" panose="020B0604020202020204" pitchFamily="34" charset="0"/>
                <a:cs typeface="Arial" panose="020B0604020202020204" pitchFamily="34" charset="0"/>
              </a:rPr>
              <a:t>des </a:t>
            </a:r>
            <a:r>
              <a:rPr lang="fr-BE" sz="2200" dirty="0" smtClean="0">
                <a:solidFill>
                  <a:prstClr val="black"/>
                </a:solidFill>
                <a:latin typeface="Arial" panose="020B0604020202020204" pitchFamily="34" charset="0"/>
                <a:cs typeface="Arial" panose="020B0604020202020204" pitchFamily="34" charset="0"/>
              </a:rPr>
              <a:t>10 fédérations </a:t>
            </a:r>
            <a:r>
              <a:rPr lang="fr-BE" sz="2200" dirty="0">
                <a:solidFill>
                  <a:prstClr val="black"/>
                </a:solidFill>
                <a:latin typeface="Arial" panose="020B0604020202020204" pitchFamily="34" charset="0"/>
                <a:cs typeface="Arial" panose="020B0604020202020204" pitchFamily="34" charset="0"/>
              </a:rPr>
              <a:t>de la </a:t>
            </a:r>
            <a:r>
              <a:rPr lang="fr-BE" sz="2200" dirty="0" smtClean="0">
                <a:solidFill>
                  <a:prstClr val="black"/>
                </a:solidFill>
                <a:latin typeface="Arial" panose="020B0604020202020204" pitchFamily="34" charset="0"/>
                <a:cs typeface="Arial" panose="020B0604020202020204" pitchFamily="34" charset="0"/>
              </a:rPr>
              <a:t>CES, région européenne de l’ISP – Internationale des Services </a:t>
            </a:r>
            <a:r>
              <a:rPr lang="fr-BE" sz="2200" dirty="0">
                <a:solidFill>
                  <a:prstClr val="black"/>
                </a:solidFill>
                <a:latin typeface="Arial" panose="020B0604020202020204" pitchFamily="34" charset="0"/>
                <a:cs typeface="Arial" panose="020B0604020202020204" pitchFamily="34" charset="0"/>
              </a:rPr>
              <a:t>P</a:t>
            </a:r>
            <a:r>
              <a:rPr lang="fr-BE" sz="2200" dirty="0" smtClean="0">
                <a:solidFill>
                  <a:prstClr val="black"/>
                </a:solidFill>
                <a:latin typeface="Arial" panose="020B0604020202020204" pitchFamily="34" charset="0"/>
                <a:cs typeface="Arial" panose="020B0604020202020204" pitchFamily="34" charset="0"/>
              </a:rPr>
              <a:t>ublics</a:t>
            </a:r>
            <a:endParaRPr lang="fr-BE" sz="2200" dirty="0">
              <a:solidFill>
                <a:prstClr val="black"/>
              </a:solidFill>
              <a:latin typeface="Arial" panose="020B0604020202020204" pitchFamily="34" charset="0"/>
              <a:cs typeface="Arial" panose="020B0604020202020204" pitchFamily="34" charset="0"/>
            </a:endParaRPr>
          </a:p>
          <a:p>
            <a:pPr>
              <a:buClr>
                <a:srgbClr val="FF0000"/>
              </a:buClr>
              <a:buFont typeface="Wingdings" pitchFamily="2" charset="2"/>
              <a:buChar char="ü"/>
              <a:defRPr/>
            </a:pPr>
            <a:r>
              <a:rPr lang="fr-BE" sz="2200" dirty="0" smtClean="0">
                <a:solidFill>
                  <a:prstClr val="black"/>
                </a:solidFill>
                <a:latin typeface="Arial" panose="020B0604020202020204" pitchFamily="34" charset="0"/>
                <a:cs typeface="Arial" panose="020B0604020202020204" pitchFamily="34" charset="0"/>
              </a:rPr>
              <a:t>+ de 270 syndicats, </a:t>
            </a:r>
            <a:r>
              <a:rPr lang="fr-BE" sz="2200" dirty="0">
                <a:solidFill>
                  <a:prstClr val="black"/>
                </a:solidFill>
                <a:latin typeface="Arial" panose="020B0604020202020204" pitchFamily="34" charset="0"/>
                <a:cs typeface="Arial" panose="020B0604020202020204" pitchFamily="34" charset="0"/>
              </a:rPr>
              <a:t>8 millions </a:t>
            </a:r>
            <a:r>
              <a:rPr lang="fr-BE" sz="2200" dirty="0" smtClean="0">
                <a:solidFill>
                  <a:prstClr val="black"/>
                </a:solidFill>
                <a:latin typeface="Arial" panose="020B0604020202020204" pitchFamily="34" charset="0"/>
                <a:cs typeface="Arial" panose="020B0604020202020204" pitchFamily="34" charset="0"/>
              </a:rPr>
              <a:t>de </a:t>
            </a:r>
            <a:r>
              <a:rPr lang="fr-BE" sz="2200" dirty="0">
                <a:solidFill>
                  <a:prstClr val="black"/>
                </a:solidFill>
                <a:latin typeface="Arial" panose="020B0604020202020204" pitchFamily="34" charset="0"/>
                <a:cs typeface="Arial" panose="020B0604020202020204" pitchFamily="34" charset="0"/>
              </a:rPr>
              <a:t>membres</a:t>
            </a:r>
            <a:r>
              <a:rPr lang="fr-BE" sz="2200" dirty="0" smtClean="0">
                <a:solidFill>
                  <a:prstClr val="black"/>
                </a:solidFill>
                <a:latin typeface="Arial" panose="020B0604020202020204" pitchFamily="34" charset="0"/>
                <a:cs typeface="Arial" panose="020B0604020202020204" pitchFamily="34" charset="0"/>
              </a:rPr>
              <a:t>, 47 pays </a:t>
            </a:r>
          </a:p>
          <a:p>
            <a:pPr>
              <a:buClr>
                <a:srgbClr val="FF0000"/>
              </a:buClr>
              <a:buFont typeface="Wingdings" pitchFamily="2" charset="2"/>
              <a:buChar char="ü"/>
              <a:defRPr/>
            </a:pPr>
            <a:r>
              <a:rPr lang="fr-BE" sz="2200" dirty="0" smtClean="0">
                <a:solidFill>
                  <a:prstClr val="black"/>
                </a:solidFill>
                <a:latin typeface="Arial" panose="020B0604020202020204" pitchFamily="34" charset="0"/>
                <a:cs typeface="Arial" panose="020B0604020202020204" pitchFamily="34" charset="0"/>
              </a:rPr>
              <a:t>68 </a:t>
            </a:r>
            <a:r>
              <a:rPr lang="fr-BE" sz="2200" dirty="0">
                <a:solidFill>
                  <a:prstClr val="black"/>
                </a:solidFill>
                <a:latin typeface="Arial" panose="020B0604020202020204" pitchFamily="34" charset="0"/>
                <a:cs typeface="Arial" panose="020B0604020202020204" pitchFamily="34" charset="0"/>
              </a:rPr>
              <a:t>% des membres sont des </a:t>
            </a:r>
            <a:r>
              <a:rPr lang="fr-BE" sz="2200" dirty="0" smtClean="0">
                <a:solidFill>
                  <a:prstClr val="black"/>
                </a:solidFill>
                <a:latin typeface="Arial" panose="020B0604020202020204" pitchFamily="34" charset="0"/>
                <a:cs typeface="Arial" panose="020B0604020202020204" pitchFamily="34" charset="0"/>
              </a:rPr>
              <a:t>femmes</a:t>
            </a:r>
          </a:p>
          <a:p>
            <a:pPr>
              <a:buClr>
                <a:srgbClr val="FF0000"/>
              </a:buClr>
              <a:buFont typeface="Wingdings" pitchFamily="2" charset="2"/>
              <a:buChar char="ü"/>
              <a:defRPr/>
            </a:pPr>
            <a:r>
              <a:rPr lang="fr-BE" sz="2200" dirty="0" smtClean="0">
                <a:solidFill>
                  <a:prstClr val="black"/>
                </a:solidFill>
                <a:latin typeface="Arial" panose="020B0604020202020204" pitchFamily="34" charset="0"/>
                <a:cs typeface="Arial" panose="020B0604020202020204" pitchFamily="34" charset="0"/>
              </a:rPr>
              <a:t>Syndicat de mobilisation et de négociation (partenaire social européen) </a:t>
            </a:r>
            <a:endParaRPr lang="fr-BE" sz="2200" dirty="0">
              <a:solidFill>
                <a:prstClr val="black"/>
              </a:solidFill>
              <a:latin typeface="Arial" panose="020B0604020202020204" pitchFamily="34" charset="0"/>
              <a:cs typeface="Arial" panose="020B0604020202020204" pitchFamily="34" charset="0"/>
            </a:endParaRPr>
          </a:p>
          <a:p>
            <a:pPr algn="just">
              <a:buClr>
                <a:srgbClr val="FF0000"/>
              </a:buClr>
              <a:buFont typeface="Wingdings" panose="05000000000000000000" pitchFamily="2" charset="2"/>
              <a:buChar char="ü"/>
              <a:defRPr/>
            </a:pPr>
            <a:r>
              <a:rPr lang="fr-BE" sz="2200" dirty="0">
                <a:latin typeface="Arial" panose="020B0604020202020204" pitchFamily="34" charset="0"/>
                <a:cs typeface="Arial" panose="020B0604020202020204" pitchFamily="34" charset="0"/>
              </a:rPr>
              <a:t>4 </a:t>
            </a:r>
            <a:r>
              <a:rPr lang="fr-BE" sz="2200" dirty="0" smtClean="0">
                <a:latin typeface="Arial" panose="020B0604020202020204" pitchFamily="34" charset="0"/>
                <a:cs typeface="Arial" panose="020B0604020202020204" pitchFamily="34" charset="0"/>
              </a:rPr>
              <a:t>secteurs (comités permanents):</a:t>
            </a:r>
          </a:p>
          <a:p>
            <a:pPr marL="704850" algn="just">
              <a:buClr>
                <a:srgbClr val="FF0000"/>
              </a:buClr>
              <a:buFont typeface="Wingdings" panose="05000000000000000000" pitchFamily="2" charset="2"/>
              <a:buChar char="ü"/>
              <a:defRPr/>
            </a:pPr>
            <a:r>
              <a:rPr lang="fr-BE" sz="2200" dirty="0">
                <a:latin typeface="Arial" panose="020B0604020202020204" pitchFamily="34" charset="0"/>
                <a:cs typeface="Arial" panose="020B0604020202020204" pitchFamily="34" charset="0"/>
              </a:rPr>
              <a:t>Santé et services </a:t>
            </a:r>
            <a:r>
              <a:rPr lang="fr-BE" sz="2200" dirty="0" smtClean="0">
                <a:latin typeface="Arial" panose="020B0604020202020204" pitchFamily="34" charset="0"/>
                <a:cs typeface="Arial" panose="020B0604020202020204" pitchFamily="34" charset="0"/>
              </a:rPr>
              <a:t>sociaux</a:t>
            </a:r>
            <a:endParaRPr lang="fr-FR" sz="2200" dirty="0">
              <a:latin typeface="Arial" panose="020B0604020202020204" pitchFamily="34" charset="0"/>
              <a:cs typeface="Arial" panose="020B0604020202020204" pitchFamily="34" charset="0"/>
            </a:endParaRPr>
          </a:p>
          <a:p>
            <a:pPr marL="704850" algn="just">
              <a:buClr>
                <a:srgbClr val="FF0000"/>
              </a:buClr>
              <a:buFont typeface="Wingdings" panose="05000000000000000000" pitchFamily="2" charset="2"/>
              <a:buChar char="ü"/>
              <a:defRPr/>
            </a:pPr>
            <a:r>
              <a:rPr lang="fr-BE" sz="2200" dirty="0">
                <a:latin typeface="Arial" panose="020B0604020202020204" pitchFamily="34" charset="0"/>
                <a:cs typeface="Arial" panose="020B0604020202020204" pitchFamily="34" charset="0"/>
              </a:rPr>
              <a:t>Collectivités territoriales &amp; régionales </a:t>
            </a:r>
            <a:endParaRPr lang="fr-BE" sz="2200" dirty="0" smtClean="0">
              <a:latin typeface="Arial" panose="020B0604020202020204" pitchFamily="34" charset="0"/>
              <a:cs typeface="Arial" panose="020B0604020202020204" pitchFamily="34" charset="0"/>
            </a:endParaRPr>
          </a:p>
          <a:p>
            <a:pPr marL="704850" algn="just">
              <a:buClr>
                <a:srgbClr val="FF0000"/>
              </a:buClr>
              <a:buFont typeface="Wingdings" panose="05000000000000000000" pitchFamily="2" charset="2"/>
              <a:buChar char="ü"/>
              <a:defRPr/>
            </a:pPr>
            <a:r>
              <a:rPr lang="fr-BE" sz="2200" b="1" dirty="0" smtClean="0">
                <a:latin typeface="Arial" panose="020B0604020202020204" pitchFamily="34" charset="0"/>
                <a:cs typeface="Arial" panose="020B0604020202020204" pitchFamily="34" charset="0"/>
              </a:rPr>
              <a:t>Administrations </a:t>
            </a:r>
            <a:r>
              <a:rPr lang="fr-BE" sz="2200" b="1" dirty="0">
                <a:latin typeface="Arial" panose="020B0604020202020204" pitchFamily="34" charset="0"/>
                <a:cs typeface="Arial" panose="020B0604020202020204" pitchFamily="34" charset="0"/>
              </a:rPr>
              <a:t>des gouvernements centraux &amp; de </a:t>
            </a:r>
            <a:r>
              <a:rPr lang="fr-BE" sz="2200" b="1" dirty="0" smtClean="0">
                <a:latin typeface="Arial" panose="020B0604020202020204" pitchFamily="34" charset="0"/>
                <a:cs typeface="Arial" panose="020B0604020202020204" pitchFamily="34" charset="0"/>
              </a:rPr>
              <a:t>l’UE</a:t>
            </a:r>
          </a:p>
          <a:p>
            <a:pPr marL="704850" lvl="1" indent="-342900" algn="just">
              <a:buClr>
                <a:srgbClr val="FF0000"/>
              </a:buClr>
              <a:buFont typeface="Wingdings" panose="05000000000000000000" pitchFamily="2" charset="2"/>
              <a:buChar char="ü"/>
              <a:defRPr/>
            </a:pPr>
            <a:r>
              <a:rPr lang="fr-BE" sz="2200" dirty="0" smtClean="0">
                <a:latin typeface="Arial" panose="020B0604020202020204" pitchFamily="34" charset="0"/>
                <a:cs typeface="Arial" panose="020B0604020202020204" pitchFamily="34" charset="0"/>
              </a:rPr>
              <a:t>Entreprises (</a:t>
            </a:r>
            <a:r>
              <a:rPr lang="fr-BE" sz="2200" dirty="0">
                <a:latin typeface="Arial" panose="020B0604020202020204" pitchFamily="34" charset="0"/>
                <a:cs typeface="Arial" panose="020B0604020202020204" pitchFamily="34" charset="0"/>
              </a:rPr>
              <a:t>gaz, électricité, eau, gestion des déchets</a:t>
            </a:r>
            <a:r>
              <a:rPr lang="fr-BE" sz="2200" dirty="0" smtClean="0">
                <a:latin typeface="Arial" panose="020B0604020202020204" pitchFamily="34" charset="0"/>
                <a:cs typeface="Arial" panose="020B0604020202020204" pitchFamily="34" charset="0"/>
              </a:rPr>
              <a:t>)</a:t>
            </a:r>
            <a:endParaRPr lang="fr-FR" sz="2200" dirty="0">
              <a:latin typeface="Arial" panose="020B0604020202020204" pitchFamily="34" charset="0"/>
              <a:cs typeface="Arial" panose="020B0604020202020204" pitchFamily="34" charset="0"/>
            </a:endParaRPr>
          </a:p>
          <a:p>
            <a:pPr algn="just">
              <a:buClr>
                <a:srgbClr val="FF0000"/>
              </a:buClr>
              <a:buFont typeface="Wingdings" panose="05000000000000000000" pitchFamily="2" charset="2"/>
              <a:buChar char="ü"/>
              <a:defRPr/>
            </a:pPr>
            <a:r>
              <a:rPr lang="fr-BE" sz="2200" dirty="0" smtClean="0">
                <a:latin typeface="Arial" panose="020B0604020202020204" pitchFamily="34" charset="0"/>
                <a:cs typeface="Arial" panose="020B0604020202020204" pitchFamily="34" charset="0"/>
              </a:rPr>
              <a:t>Comite Egalité femmes/hommes</a:t>
            </a:r>
          </a:p>
          <a:p>
            <a:pPr algn="just">
              <a:buClr>
                <a:srgbClr val="FF0000"/>
              </a:buClr>
              <a:buFont typeface="Wingdings" panose="05000000000000000000" pitchFamily="2" charset="2"/>
              <a:buChar char="ü"/>
              <a:defRPr/>
            </a:pPr>
            <a:r>
              <a:rPr lang="fr-BE" sz="2200" dirty="0" smtClean="0">
                <a:latin typeface="Arial" panose="020B0604020202020204" pitchFamily="34" charset="0"/>
                <a:cs typeface="Arial" panose="020B0604020202020204" pitchFamily="34" charset="0"/>
              </a:rPr>
              <a:t> Réseau des jeunes, </a:t>
            </a:r>
            <a:r>
              <a:rPr lang="fr-BE" sz="2200" b="1" dirty="0" smtClean="0">
                <a:latin typeface="Arial" panose="020B0604020202020204" pitchFamily="34" charset="0"/>
                <a:cs typeface="Arial" panose="020B0604020202020204" pitchFamily="34" charset="0"/>
              </a:rPr>
              <a:t>réseau des services pénitentiaires, réseau </a:t>
            </a:r>
            <a:r>
              <a:rPr lang="fr-BE" sz="2200" b="1" dirty="0" err="1" smtClean="0">
                <a:latin typeface="Arial" panose="020B0604020202020204" pitchFamily="34" charset="0"/>
                <a:cs typeface="Arial" panose="020B0604020202020204" pitchFamily="34" charset="0"/>
              </a:rPr>
              <a:t>Eucare</a:t>
            </a:r>
            <a:r>
              <a:rPr lang="fr-BE" sz="2200" b="1" dirty="0" smtClean="0">
                <a:latin typeface="Arial" panose="020B0604020202020204" pitchFamily="34" charset="0"/>
                <a:cs typeface="Arial" panose="020B0604020202020204" pitchFamily="34" charset="0"/>
              </a:rPr>
              <a:t> (migration)</a:t>
            </a:r>
          </a:p>
          <a:p>
            <a:pPr algn="just">
              <a:buClr>
                <a:srgbClr val="FF0000"/>
              </a:buClr>
              <a:buFont typeface="Wingdings" panose="05000000000000000000" pitchFamily="2" charset="2"/>
              <a:buChar char="ü"/>
              <a:defRPr/>
            </a:pPr>
            <a:r>
              <a:rPr lang="fr-BE" sz="2200" dirty="0" smtClean="0">
                <a:latin typeface="Arial" panose="020B0604020202020204" pitchFamily="34" charset="0"/>
                <a:cs typeface="Arial" panose="020B0604020202020204" pitchFamily="34" charset="0"/>
              </a:rPr>
              <a:t>Politiquement et économiquement indépendante</a:t>
            </a:r>
            <a:endParaRPr lang="fr-BE" sz="2200" dirty="0">
              <a:latin typeface="Arial" panose="020B0604020202020204" pitchFamily="34" charset="0"/>
              <a:cs typeface="Arial" panose="020B0604020202020204" pitchFamily="34" charset="0"/>
            </a:endParaRPr>
          </a:p>
        </p:txBody>
      </p:sp>
      <p:pic>
        <p:nvPicPr>
          <p:cNvPr id="5" name="Afbeelding 6"/>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8101013" y="6213475"/>
            <a:ext cx="863600" cy="525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3147738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3"/>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28575" y="650875"/>
            <a:ext cx="9144000" cy="412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2771" name="Picture 5"/>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30163" y="1066800"/>
            <a:ext cx="9144000" cy="5738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457200" y="0"/>
            <a:ext cx="8229600" cy="1268413"/>
          </a:xfrm>
        </p:spPr>
        <p:txBody>
          <a:bodyPr>
            <a:normAutofit fontScale="90000"/>
          </a:bodyPr>
          <a:lstStyle/>
          <a:p>
            <a:pPr>
              <a:defRPr/>
            </a:pPr>
            <a:r>
              <a:rPr lang="en-GB" sz="3600" b="1" dirty="0" err="1" smtClean="0">
                <a:latin typeface="Arial" panose="020B0604020202020204" pitchFamily="34" charset="0"/>
                <a:cs typeface="Arial" panose="020B0604020202020204" pitchFamily="34" charset="0"/>
              </a:rPr>
              <a:t>Merci</a:t>
            </a:r>
            <a:r>
              <a:rPr lang="en-GB" sz="3600" b="1" dirty="0" smtClean="0">
                <a:latin typeface="Arial" panose="020B0604020202020204" pitchFamily="34" charset="0"/>
                <a:cs typeface="Arial" panose="020B0604020202020204" pitchFamily="34" charset="0"/>
              </a:rPr>
              <a:t>, plus d’informations </a:t>
            </a:r>
            <a:r>
              <a:rPr lang="en-GB" sz="3600" b="1" dirty="0" smtClean="0">
                <a:latin typeface="Arial" panose="020B0604020202020204" pitchFamily="34" charset="0"/>
                <a:cs typeface="Arial" panose="020B0604020202020204" pitchFamily="34" charset="0"/>
                <a:hlinkClick r:id="rId5"/>
              </a:rPr>
              <a:t>www.epsu.org</a:t>
            </a:r>
            <a:r>
              <a:rPr lang="en-GB" sz="3600" b="1" dirty="0" smtClean="0">
                <a:latin typeface="Arial" panose="020B0604020202020204" pitchFamily="34" charset="0"/>
                <a:cs typeface="Arial" panose="020B0604020202020204" pitchFamily="34" charset="0"/>
              </a:rPr>
              <a:t>  </a:t>
            </a:r>
            <a:r>
              <a:rPr lang="en-GB" dirty="0" smtClean="0">
                <a:latin typeface="Arial" panose="020B0604020202020204" pitchFamily="34" charset="0"/>
                <a:cs typeface="Arial" panose="020B0604020202020204" pitchFamily="34" charset="0"/>
              </a:rPr>
              <a:t/>
            </a:r>
            <a:br>
              <a:rPr lang="en-GB" dirty="0" smtClean="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pic>
        <p:nvPicPr>
          <p:cNvPr id="32773" name="Picture 6"/>
          <p:cNvPicPr>
            <a:picLocks noChangeAspect="1"/>
          </p:cNvPicPr>
          <p:nvPr/>
        </p:nvPicPr>
        <p:blipFill>
          <a:blip r:embed="rId6">
            <a:extLst>
              <a:ext uri="{28A0092B-C50C-407E-A947-70E740481C1C}">
                <a14:useLocalDpi xmlns:a14="http://schemas.microsoft.com/office/drawing/2010/main" xmlns="" val="0"/>
              </a:ext>
            </a:extLst>
          </a:blip>
          <a:srcRect/>
          <a:stretch>
            <a:fillRect/>
          </a:stretch>
        </p:blipFill>
        <p:spPr bwMode="auto">
          <a:xfrm>
            <a:off x="30163" y="1196975"/>
            <a:ext cx="2020887" cy="2932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2774" name="Picture 2"/>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30163" y="4356724"/>
            <a:ext cx="2284412" cy="244889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9590772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4294967295"/>
          </p:nvPr>
        </p:nvSpPr>
        <p:spPr>
          <a:xfrm>
            <a:off x="6553200" y="6356350"/>
            <a:ext cx="2133600" cy="365125"/>
          </a:xfrm>
          <a:prstGeom prst="rect">
            <a:avLst/>
          </a:prstGeom>
        </p:spPr>
        <p:txBody>
          <a:bodyPr/>
          <a:lstStyle/>
          <a:p>
            <a:pPr>
              <a:defRPr/>
            </a:pPr>
            <a:fld id="{EEC74E96-C679-4FD8-A427-E933EB287C24}" type="slidenum">
              <a:rPr lang="fr-FR">
                <a:solidFill>
                  <a:prstClr val="black">
                    <a:tint val="75000"/>
                  </a:prstClr>
                </a:solidFill>
              </a:rPr>
              <a:pPr>
                <a:defRPr/>
              </a:pPr>
              <a:t>3</a:t>
            </a:fld>
            <a:endParaRPr lang="fr-FR" dirty="0">
              <a:solidFill>
                <a:prstClr val="black">
                  <a:tint val="75000"/>
                </a:prstClr>
              </a:solidFill>
            </a:endParaRPr>
          </a:p>
        </p:txBody>
      </p:sp>
      <p:sp>
        <p:nvSpPr>
          <p:cNvPr id="6147" name="Text Box 2"/>
          <p:cNvSpPr txBox="1">
            <a:spLocks noChangeArrowheads="1"/>
          </p:cNvSpPr>
          <p:nvPr/>
        </p:nvSpPr>
        <p:spPr bwMode="auto">
          <a:xfrm>
            <a:off x="1619250" y="115888"/>
            <a:ext cx="5772150" cy="954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l" eaLnBrk="1" hangingPunct="1">
              <a:spcBef>
                <a:spcPct val="0"/>
              </a:spcBef>
              <a:buFont typeface="Wingdings" pitchFamily="2" charset="2"/>
              <a:buNone/>
            </a:pPr>
            <a:r>
              <a:rPr lang="fr-FR" altLang="fr-FR" sz="2800" b="1" dirty="0" smtClean="0">
                <a:solidFill>
                  <a:srgbClr val="FF0000"/>
                </a:solidFill>
                <a:latin typeface="Arial" charset="0"/>
                <a:sym typeface="Wingdings 3" pitchFamily="18" charset="2"/>
              </a:rPr>
              <a:t>Les </a:t>
            </a:r>
            <a:r>
              <a:rPr lang="fr-FR" altLang="fr-FR" sz="2800" b="1" dirty="0">
                <a:solidFill>
                  <a:srgbClr val="FF0000"/>
                </a:solidFill>
                <a:latin typeface="Arial" charset="0"/>
                <a:sym typeface="Wingdings 3" pitchFamily="18" charset="2"/>
              </a:rPr>
              <a:t>syndicats </a:t>
            </a:r>
            <a:r>
              <a:rPr lang="fr-FR" altLang="fr-FR" sz="2800" b="1" dirty="0" smtClean="0">
                <a:solidFill>
                  <a:srgbClr val="FF0000"/>
                </a:solidFill>
                <a:latin typeface="Arial" charset="0"/>
                <a:sym typeface="Wingdings 3" pitchFamily="18" charset="2"/>
              </a:rPr>
              <a:t>français affiliés : environ 204000 membres</a:t>
            </a:r>
            <a:endParaRPr lang="fr-FR" altLang="fr-FR" sz="2800" b="1" dirty="0">
              <a:solidFill>
                <a:srgbClr val="FF0000"/>
              </a:solidFill>
              <a:latin typeface="Arial" charset="0"/>
              <a:sym typeface="Wingdings 3" pitchFamily="18" charset="2"/>
            </a:endParaRPr>
          </a:p>
        </p:txBody>
      </p:sp>
      <p:sp>
        <p:nvSpPr>
          <p:cNvPr id="6148" name="Text Box 3"/>
          <p:cNvSpPr txBox="1">
            <a:spLocks noChangeArrowheads="1"/>
          </p:cNvSpPr>
          <p:nvPr/>
        </p:nvSpPr>
        <p:spPr bwMode="auto">
          <a:xfrm>
            <a:off x="466725" y="908050"/>
            <a:ext cx="7921625" cy="50475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l" eaLnBrk="1" hangingPunct="1">
              <a:spcBef>
                <a:spcPct val="0"/>
              </a:spcBef>
              <a:buFont typeface="Wingdings" pitchFamily="2" charset="2"/>
              <a:buNone/>
            </a:pPr>
            <a:endParaRPr lang="fr-FR" altLang="fr-FR" sz="2300" dirty="0">
              <a:solidFill>
                <a:prstClr val="black"/>
              </a:solidFill>
              <a:latin typeface="Arial" charset="0"/>
              <a:sym typeface="Wingdings 3" pitchFamily="18" charset="2"/>
            </a:endParaRPr>
          </a:p>
          <a:p>
            <a:pPr algn="l" eaLnBrk="1" hangingPunct="1">
              <a:lnSpc>
                <a:spcPct val="80000"/>
              </a:lnSpc>
              <a:spcBef>
                <a:spcPct val="0"/>
              </a:spcBef>
              <a:buFont typeface="Wingdings 3" pitchFamily="18" charset="2"/>
              <a:buNone/>
            </a:pPr>
            <a:r>
              <a:rPr lang="fr-FR" altLang="fr-FR" sz="2300" dirty="0">
                <a:solidFill>
                  <a:prstClr val="black"/>
                </a:solidFill>
                <a:latin typeface="Arial" charset="0"/>
                <a:sym typeface="Wingdings 3" pitchFamily="18" charset="2"/>
              </a:rPr>
              <a:t>	</a:t>
            </a:r>
            <a:r>
              <a:rPr lang="fr-FR" altLang="fr-FR" sz="2300" dirty="0">
                <a:solidFill>
                  <a:srgbClr val="FF0000"/>
                </a:solidFill>
                <a:latin typeface="Arial" charset="0"/>
                <a:sym typeface="Wingdings" pitchFamily="2" charset="2"/>
              </a:rPr>
              <a:t>pour la CFDT</a:t>
            </a:r>
          </a:p>
          <a:p>
            <a:pPr algn="l" eaLnBrk="1" hangingPunct="1">
              <a:lnSpc>
                <a:spcPct val="40000"/>
              </a:lnSpc>
              <a:spcBef>
                <a:spcPct val="50000"/>
              </a:spcBef>
              <a:buFont typeface="Wingdings 3" pitchFamily="18" charset="2"/>
              <a:buNone/>
            </a:pPr>
            <a:r>
              <a:rPr lang="fr-FR" altLang="fr-FR" sz="2300" dirty="0">
                <a:solidFill>
                  <a:prstClr val="black"/>
                </a:solidFill>
                <a:latin typeface="Arial" charset="0"/>
                <a:sym typeface="Wingdings" pitchFamily="2" charset="2"/>
              </a:rPr>
              <a:t>			</a:t>
            </a:r>
            <a:r>
              <a:rPr lang="fr-FR" altLang="fr-FR" sz="2300" dirty="0" smtClean="0">
                <a:solidFill>
                  <a:prstClr val="black"/>
                </a:solidFill>
                <a:latin typeface="Arial" charset="0"/>
                <a:sym typeface="Wingdings" pitchFamily="2" charset="2"/>
              </a:rPr>
              <a:t>  </a:t>
            </a:r>
            <a:r>
              <a:rPr lang="fr-FR" altLang="fr-FR" sz="2300" dirty="0">
                <a:solidFill>
                  <a:prstClr val="black"/>
                </a:solidFill>
                <a:latin typeface="Arial" charset="0"/>
                <a:sym typeface="Wingdings" pitchFamily="2" charset="2"/>
              </a:rPr>
              <a:t>CFDT </a:t>
            </a:r>
            <a:r>
              <a:rPr lang="fr-FR" altLang="fr-FR" sz="2300" dirty="0" err="1">
                <a:solidFill>
                  <a:prstClr val="black"/>
                </a:solidFill>
                <a:latin typeface="Arial" charset="0"/>
                <a:sym typeface="Wingdings" pitchFamily="2" charset="2"/>
              </a:rPr>
              <a:t>Interco</a:t>
            </a:r>
            <a:endParaRPr lang="fr-FR" altLang="fr-FR" sz="2300" dirty="0">
              <a:solidFill>
                <a:prstClr val="black"/>
              </a:solidFill>
              <a:latin typeface="Arial" charset="0"/>
              <a:sym typeface="Wingdings" pitchFamily="2" charset="2"/>
            </a:endParaRPr>
          </a:p>
          <a:p>
            <a:pPr algn="l" eaLnBrk="1" hangingPunct="1">
              <a:lnSpc>
                <a:spcPct val="40000"/>
              </a:lnSpc>
              <a:spcBef>
                <a:spcPct val="50000"/>
              </a:spcBef>
              <a:buFont typeface="Wingdings 3" pitchFamily="18" charset="2"/>
              <a:buNone/>
            </a:pPr>
            <a:r>
              <a:rPr lang="fr-FR" altLang="fr-FR" sz="2300" dirty="0">
                <a:solidFill>
                  <a:prstClr val="black"/>
                </a:solidFill>
                <a:latin typeface="Arial" charset="0"/>
                <a:sym typeface="Wingdings" pitchFamily="2" charset="2"/>
              </a:rPr>
              <a:t>			</a:t>
            </a:r>
            <a:r>
              <a:rPr lang="fr-FR" altLang="fr-FR" sz="2300" dirty="0" smtClean="0">
                <a:solidFill>
                  <a:prstClr val="black"/>
                </a:solidFill>
                <a:latin typeface="Arial" charset="0"/>
                <a:sym typeface="Wingdings" pitchFamily="2" charset="2"/>
              </a:rPr>
              <a:t>  </a:t>
            </a:r>
            <a:r>
              <a:rPr lang="fr-FR" altLang="fr-FR" sz="2300" dirty="0">
                <a:solidFill>
                  <a:prstClr val="black"/>
                </a:solidFill>
                <a:latin typeface="Arial" charset="0"/>
                <a:sym typeface="Wingdings" pitchFamily="2" charset="2"/>
              </a:rPr>
              <a:t>CFDT Santé Sociaux</a:t>
            </a:r>
          </a:p>
          <a:p>
            <a:pPr algn="l" eaLnBrk="1" hangingPunct="1">
              <a:lnSpc>
                <a:spcPct val="40000"/>
              </a:lnSpc>
              <a:spcBef>
                <a:spcPct val="50000"/>
              </a:spcBef>
              <a:buFont typeface="Wingdings 3" pitchFamily="18" charset="2"/>
              <a:buNone/>
            </a:pPr>
            <a:r>
              <a:rPr lang="fr-FR" altLang="fr-FR" sz="2300" dirty="0">
                <a:solidFill>
                  <a:prstClr val="black"/>
                </a:solidFill>
                <a:latin typeface="Arial" charset="0"/>
                <a:sym typeface="Wingdings" pitchFamily="2" charset="2"/>
              </a:rPr>
              <a:t>			</a:t>
            </a:r>
            <a:r>
              <a:rPr lang="fr-FR" altLang="fr-FR" sz="2300" dirty="0" smtClean="0">
                <a:solidFill>
                  <a:prstClr val="black"/>
                </a:solidFill>
                <a:latin typeface="Arial" charset="0"/>
                <a:sym typeface="Wingdings" pitchFamily="2" charset="2"/>
              </a:rPr>
              <a:t>  </a:t>
            </a:r>
            <a:r>
              <a:rPr lang="fr-FR" altLang="fr-FR" sz="2300" dirty="0">
                <a:solidFill>
                  <a:prstClr val="black"/>
                </a:solidFill>
                <a:latin typeface="Arial" charset="0"/>
                <a:sym typeface="Wingdings" pitchFamily="2" charset="2"/>
              </a:rPr>
              <a:t>CFDT FGTE	</a:t>
            </a:r>
          </a:p>
          <a:p>
            <a:pPr algn="l" eaLnBrk="1" hangingPunct="1">
              <a:lnSpc>
                <a:spcPct val="80000"/>
              </a:lnSpc>
              <a:spcBef>
                <a:spcPct val="50000"/>
              </a:spcBef>
              <a:buFont typeface="Wingdings 3" pitchFamily="18" charset="2"/>
              <a:buNone/>
            </a:pPr>
            <a:r>
              <a:rPr lang="fr-FR" altLang="fr-FR" sz="2300" dirty="0">
                <a:solidFill>
                  <a:prstClr val="black"/>
                </a:solidFill>
                <a:latin typeface="Arial" charset="0"/>
                <a:sym typeface="Wingdings" pitchFamily="2" charset="2"/>
              </a:rPr>
              <a:t>	</a:t>
            </a:r>
            <a:r>
              <a:rPr lang="fr-FR" altLang="fr-FR" sz="2300" dirty="0">
                <a:solidFill>
                  <a:srgbClr val="FF0000"/>
                </a:solidFill>
                <a:latin typeface="Arial" charset="0"/>
                <a:sym typeface="Wingdings" pitchFamily="2" charset="2"/>
              </a:rPr>
              <a:t>pour la CGT</a:t>
            </a:r>
          </a:p>
          <a:p>
            <a:pPr algn="l" eaLnBrk="1" hangingPunct="1">
              <a:lnSpc>
                <a:spcPct val="80000"/>
              </a:lnSpc>
              <a:spcBef>
                <a:spcPct val="0"/>
              </a:spcBef>
              <a:buFontTx/>
              <a:buNone/>
            </a:pPr>
            <a:r>
              <a:rPr lang="fr-FR" altLang="fr-FR" sz="2300" dirty="0">
                <a:solidFill>
                  <a:prstClr val="black"/>
                </a:solidFill>
                <a:latin typeface="Arial" charset="0"/>
                <a:sym typeface="Wingdings" pitchFamily="2" charset="2"/>
              </a:rPr>
              <a:t>			  </a:t>
            </a:r>
            <a:r>
              <a:rPr lang="fr-FR" altLang="fr-FR" sz="2300" dirty="0" smtClean="0">
                <a:solidFill>
                  <a:prstClr val="black"/>
                </a:solidFill>
                <a:latin typeface="Arial" charset="0"/>
                <a:sym typeface="Wingdings" pitchFamily="2" charset="2"/>
              </a:rPr>
              <a:t>UFSE </a:t>
            </a:r>
            <a:r>
              <a:rPr lang="fr-FR" altLang="fr-FR" sz="2300" dirty="0">
                <a:solidFill>
                  <a:prstClr val="black"/>
                </a:solidFill>
                <a:latin typeface="Arial" charset="0"/>
                <a:sym typeface="Wingdings" pitchFamily="2" charset="2"/>
              </a:rPr>
              <a:t>CGT</a:t>
            </a:r>
          </a:p>
          <a:p>
            <a:pPr algn="l" eaLnBrk="1" hangingPunct="1">
              <a:lnSpc>
                <a:spcPct val="80000"/>
              </a:lnSpc>
              <a:spcBef>
                <a:spcPct val="0"/>
              </a:spcBef>
              <a:buFontTx/>
              <a:buNone/>
            </a:pPr>
            <a:r>
              <a:rPr lang="fr-FR" altLang="fr-FR" sz="2300" dirty="0">
                <a:solidFill>
                  <a:prstClr val="black"/>
                </a:solidFill>
                <a:latin typeface="Arial" charset="0"/>
                <a:sym typeface="Wingdings" pitchFamily="2" charset="2"/>
              </a:rPr>
              <a:t>			  CGT Santé et Action Sociale</a:t>
            </a:r>
          </a:p>
          <a:p>
            <a:pPr algn="l" eaLnBrk="1" hangingPunct="1">
              <a:lnSpc>
                <a:spcPct val="80000"/>
              </a:lnSpc>
              <a:spcBef>
                <a:spcPct val="0"/>
              </a:spcBef>
              <a:buFontTx/>
              <a:buNone/>
            </a:pPr>
            <a:r>
              <a:rPr lang="fr-FR" altLang="fr-FR" sz="2300" dirty="0">
                <a:solidFill>
                  <a:prstClr val="black"/>
                </a:solidFill>
                <a:latin typeface="Arial" charset="0"/>
                <a:sym typeface="Wingdings" pitchFamily="2" charset="2"/>
              </a:rPr>
              <a:t>			  CGT Services Publics</a:t>
            </a:r>
          </a:p>
          <a:p>
            <a:pPr algn="l" eaLnBrk="1" hangingPunct="1">
              <a:lnSpc>
                <a:spcPct val="80000"/>
              </a:lnSpc>
              <a:spcBef>
                <a:spcPct val="0"/>
              </a:spcBef>
              <a:buFontTx/>
              <a:buNone/>
            </a:pPr>
            <a:r>
              <a:rPr lang="fr-FR" altLang="fr-FR" sz="2300" dirty="0">
                <a:solidFill>
                  <a:prstClr val="black"/>
                </a:solidFill>
                <a:latin typeface="Arial" charset="0"/>
                <a:sym typeface="Wingdings" pitchFamily="2" charset="2"/>
              </a:rPr>
              <a:t>			  </a:t>
            </a:r>
            <a:r>
              <a:rPr lang="fr-FR" altLang="fr-FR" sz="2300" dirty="0" smtClean="0">
                <a:solidFill>
                  <a:prstClr val="black"/>
                </a:solidFill>
                <a:latin typeface="Arial" charset="0"/>
                <a:sym typeface="Wingdings" pitchFamily="2" charset="2"/>
              </a:rPr>
              <a:t>FNME </a:t>
            </a:r>
            <a:r>
              <a:rPr lang="fr-FR" altLang="fr-FR" sz="2300" dirty="0">
                <a:solidFill>
                  <a:prstClr val="black"/>
                </a:solidFill>
                <a:latin typeface="Arial" charset="0"/>
                <a:sym typeface="Wingdings" pitchFamily="2" charset="2"/>
              </a:rPr>
              <a:t>CGT</a:t>
            </a:r>
          </a:p>
          <a:p>
            <a:pPr algn="l" eaLnBrk="1" hangingPunct="1">
              <a:spcBef>
                <a:spcPct val="0"/>
              </a:spcBef>
              <a:buFontTx/>
              <a:buNone/>
            </a:pPr>
            <a:r>
              <a:rPr lang="fr-FR" altLang="fr-FR" sz="2300" dirty="0">
                <a:solidFill>
                  <a:prstClr val="black"/>
                </a:solidFill>
                <a:latin typeface="Arial" charset="0"/>
                <a:sym typeface="Wingdings" pitchFamily="2" charset="2"/>
              </a:rPr>
              <a:t>	</a:t>
            </a:r>
            <a:r>
              <a:rPr lang="fr-FR" altLang="fr-FR" sz="2300" dirty="0">
                <a:solidFill>
                  <a:srgbClr val="FF0000"/>
                </a:solidFill>
                <a:latin typeface="Arial" charset="0"/>
                <a:sym typeface="Wingdings" pitchFamily="2" charset="2"/>
              </a:rPr>
              <a:t>pour FO</a:t>
            </a:r>
          </a:p>
          <a:p>
            <a:pPr algn="l" eaLnBrk="1" hangingPunct="1">
              <a:spcBef>
                <a:spcPct val="0"/>
              </a:spcBef>
              <a:buFontTx/>
              <a:buNone/>
            </a:pPr>
            <a:r>
              <a:rPr lang="fr-FR" altLang="fr-FR" sz="2300" dirty="0">
                <a:solidFill>
                  <a:prstClr val="black"/>
                </a:solidFill>
                <a:latin typeface="Arial" charset="0"/>
                <a:sym typeface="Wingdings" pitchFamily="2" charset="2"/>
              </a:rPr>
              <a:t>			  FO FGF</a:t>
            </a:r>
          </a:p>
          <a:p>
            <a:pPr algn="l" eaLnBrk="1" hangingPunct="1">
              <a:spcBef>
                <a:spcPct val="0"/>
              </a:spcBef>
              <a:buFontTx/>
              <a:buNone/>
            </a:pPr>
            <a:r>
              <a:rPr lang="fr-FR" altLang="fr-FR" sz="2300" dirty="0">
                <a:solidFill>
                  <a:prstClr val="black"/>
                </a:solidFill>
                <a:latin typeface="Arial" charset="0"/>
                <a:sym typeface="Wingdings" pitchFamily="2" charset="2"/>
              </a:rPr>
              <a:t>			  </a:t>
            </a:r>
            <a:r>
              <a:rPr lang="fr-FR" altLang="fr-FR" sz="2300" dirty="0" smtClean="0">
                <a:solidFill>
                  <a:prstClr val="black"/>
                </a:solidFill>
                <a:latin typeface="Arial" charset="0"/>
                <a:sym typeface="Wingdings" pitchFamily="2" charset="2"/>
              </a:rPr>
              <a:t>FNEM </a:t>
            </a:r>
            <a:r>
              <a:rPr lang="fr-FR" altLang="fr-FR" sz="2300" dirty="0">
                <a:solidFill>
                  <a:prstClr val="black"/>
                </a:solidFill>
                <a:latin typeface="Arial" charset="0"/>
                <a:sym typeface="Wingdings" pitchFamily="2" charset="2"/>
              </a:rPr>
              <a:t>FO</a:t>
            </a:r>
          </a:p>
          <a:p>
            <a:pPr algn="l" eaLnBrk="1" hangingPunct="1">
              <a:spcBef>
                <a:spcPct val="0"/>
              </a:spcBef>
              <a:buFontTx/>
              <a:buNone/>
            </a:pPr>
            <a:r>
              <a:rPr lang="fr-FR" altLang="fr-FR" sz="2300" dirty="0">
                <a:solidFill>
                  <a:prstClr val="black"/>
                </a:solidFill>
                <a:latin typeface="Arial" charset="0"/>
                <a:sym typeface="Wingdings" pitchFamily="2" charset="2"/>
              </a:rPr>
              <a:t>			  FO Services Publics et de Santé</a:t>
            </a:r>
          </a:p>
          <a:p>
            <a:pPr algn="l" eaLnBrk="1" hangingPunct="1">
              <a:spcBef>
                <a:spcPct val="0"/>
              </a:spcBef>
              <a:buFontTx/>
              <a:buNone/>
            </a:pPr>
            <a:r>
              <a:rPr lang="fr-FR" altLang="fr-FR" sz="2300" dirty="0">
                <a:solidFill>
                  <a:prstClr val="black"/>
                </a:solidFill>
                <a:latin typeface="Arial" charset="0"/>
                <a:sym typeface="Wingdings" pitchFamily="2" charset="2"/>
              </a:rPr>
              <a:t>	</a:t>
            </a:r>
            <a:r>
              <a:rPr lang="fr-FR" altLang="fr-FR" sz="2300" dirty="0">
                <a:solidFill>
                  <a:srgbClr val="FF0000"/>
                </a:solidFill>
                <a:latin typeface="Arial" charset="0"/>
                <a:sym typeface="Wingdings" pitchFamily="2" charset="2"/>
              </a:rPr>
              <a:t>UNSA</a:t>
            </a:r>
            <a:r>
              <a:rPr lang="fr-FR" altLang="fr-FR" sz="2300" dirty="0">
                <a:solidFill>
                  <a:prstClr val="black"/>
                </a:solidFill>
                <a:latin typeface="Arial" charset="0"/>
                <a:sym typeface="Wingdings" pitchFamily="2" charset="2"/>
              </a:rPr>
              <a:t> Fonctionnaires</a:t>
            </a:r>
          </a:p>
        </p:txBody>
      </p:sp>
      <p:pic>
        <p:nvPicPr>
          <p:cNvPr id="5" name="Afbeelding 6"/>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8101013" y="6213475"/>
            <a:ext cx="863600" cy="525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5025997"/>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228600"/>
            <a:ext cx="8686800" cy="1143000"/>
          </a:xfrm>
        </p:spPr>
        <p:txBody>
          <a:bodyPr/>
          <a:lstStyle/>
          <a:p>
            <a:r>
              <a:rPr lang="en-GB" sz="3200" b="1" dirty="0" smtClean="0"/>
              <a:t>10ème </a:t>
            </a:r>
            <a:r>
              <a:rPr lang="en-GB" sz="3200" b="1" dirty="0" err="1" smtClean="0"/>
              <a:t>Congrès</a:t>
            </a:r>
            <a:r>
              <a:rPr lang="en-GB" sz="3200" b="1" dirty="0" smtClean="0"/>
              <a:t> de Dublin, </a:t>
            </a:r>
            <a:r>
              <a:rPr lang="en-GB" sz="3200" b="1" dirty="0" err="1" smtClean="0"/>
              <a:t>juin</a:t>
            </a:r>
            <a:r>
              <a:rPr lang="en-GB" sz="3200" b="1" dirty="0" smtClean="0"/>
              <a:t> 2019 </a:t>
            </a:r>
            <a:br>
              <a:rPr lang="en-GB" sz="3200" b="1" dirty="0" smtClean="0"/>
            </a:br>
            <a:r>
              <a:rPr lang="en-GB" sz="3200" b="1" dirty="0" smtClean="0"/>
              <a:t>Un </a:t>
            </a:r>
            <a:r>
              <a:rPr lang="en-GB" sz="3200" b="1" dirty="0" err="1" smtClean="0"/>
              <a:t>avenir</a:t>
            </a:r>
            <a:r>
              <a:rPr lang="en-GB" sz="3200" b="1" dirty="0" smtClean="0"/>
              <a:t> pour </a:t>
            </a:r>
            <a:r>
              <a:rPr lang="en-GB" sz="3200" b="1" dirty="0" err="1" smtClean="0"/>
              <a:t>tou</a:t>
            </a:r>
            <a:r>
              <a:rPr lang="en-GB" sz="3200" b="1" dirty="0" smtClean="0"/>
              <a:t>-</a:t>
            </a:r>
            <a:r>
              <a:rPr lang="en-GB" sz="3200" b="1" dirty="0" err="1" smtClean="0"/>
              <a:t>te</a:t>
            </a:r>
            <a:r>
              <a:rPr lang="en-GB" sz="3200" b="1" dirty="0" smtClean="0"/>
              <a:t>-s</a:t>
            </a:r>
            <a:endParaRPr lang="en-GB" sz="3200" b="1" dirty="0"/>
          </a:p>
        </p:txBody>
      </p:sp>
      <p:sp>
        <p:nvSpPr>
          <p:cNvPr id="3" name="Content Placeholder 2"/>
          <p:cNvSpPr>
            <a:spLocks noGrp="1"/>
          </p:cNvSpPr>
          <p:nvPr>
            <p:ph sz="half" idx="2"/>
          </p:nvPr>
        </p:nvSpPr>
        <p:spPr>
          <a:xfrm>
            <a:off x="4038600" y="1219200"/>
            <a:ext cx="4953000" cy="5562600"/>
          </a:xfrm>
        </p:spPr>
        <p:txBody>
          <a:bodyPr/>
          <a:lstStyle/>
          <a:p>
            <a:r>
              <a:rPr lang="en-GB" sz="2000" dirty="0" smtClean="0"/>
              <a:t>Programme </a:t>
            </a:r>
            <a:r>
              <a:rPr lang="en-GB" sz="2000" dirty="0" err="1" smtClean="0"/>
              <a:t>d’action</a:t>
            </a:r>
            <a:r>
              <a:rPr lang="en-GB" sz="2000" dirty="0" smtClean="0"/>
              <a:t> 2019-24</a:t>
            </a:r>
          </a:p>
          <a:p>
            <a:r>
              <a:rPr lang="en-GB" sz="2000" dirty="0" smtClean="0"/>
              <a:t>Nouvelle </a:t>
            </a:r>
            <a:r>
              <a:rPr lang="en-GB" sz="2000" dirty="0" err="1" smtClean="0"/>
              <a:t>équipe</a:t>
            </a:r>
            <a:r>
              <a:rPr lang="en-GB" sz="2000" dirty="0" smtClean="0"/>
              <a:t> </a:t>
            </a:r>
            <a:r>
              <a:rPr lang="en-GB" sz="2000" dirty="0" err="1" smtClean="0"/>
              <a:t>présidentielle</a:t>
            </a:r>
            <a:r>
              <a:rPr lang="en-GB" sz="2000" dirty="0" smtClean="0"/>
              <a:t>, </a:t>
            </a:r>
            <a:r>
              <a:rPr lang="en-GB" sz="2000" dirty="0" err="1" smtClean="0"/>
              <a:t>parité</a:t>
            </a:r>
            <a:r>
              <a:rPr lang="en-GB" sz="2000" dirty="0" smtClean="0"/>
              <a:t> femmes/hommes et </a:t>
            </a:r>
            <a:r>
              <a:rPr lang="en-GB" sz="2000" dirty="0" err="1" smtClean="0"/>
              <a:t>équilibre</a:t>
            </a:r>
            <a:r>
              <a:rPr lang="en-GB" sz="2000" dirty="0" smtClean="0"/>
              <a:t> </a:t>
            </a:r>
            <a:r>
              <a:rPr lang="en-GB" sz="2000" dirty="0" err="1" smtClean="0"/>
              <a:t>géographique</a:t>
            </a:r>
            <a:r>
              <a:rPr lang="en-GB" sz="2000" dirty="0" smtClean="0"/>
              <a:t> – F. </a:t>
            </a:r>
            <a:r>
              <a:rPr lang="en-GB" sz="2000" dirty="0" err="1" smtClean="0"/>
              <a:t>Geng</a:t>
            </a:r>
            <a:r>
              <a:rPr lang="en-GB" sz="2000" dirty="0" smtClean="0"/>
              <a:t>, CGT Santé vice-</a:t>
            </a:r>
            <a:r>
              <a:rPr lang="en-GB" sz="2000" dirty="0" err="1" smtClean="0"/>
              <a:t>pdte</a:t>
            </a:r>
            <a:endParaRPr lang="en-GB" sz="2000" dirty="0" smtClean="0"/>
          </a:p>
          <a:p>
            <a:r>
              <a:rPr lang="en-GB" sz="2000" dirty="0" err="1" smtClean="0"/>
              <a:t>Avenir</a:t>
            </a:r>
            <a:r>
              <a:rPr lang="en-GB" sz="2000" dirty="0" smtClean="0"/>
              <a:t> des services publics, du travail et des </a:t>
            </a:r>
            <a:r>
              <a:rPr lang="en-GB" sz="2000" dirty="0" err="1" smtClean="0"/>
              <a:t>syndicats</a:t>
            </a:r>
            <a:r>
              <a:rPr lang="en-GB" sz="2000" dirty="0"/>
              <a:t> </a:t>
            </a:r>
            <a:r>
              <a:rPr lang="en-GB" sz="2000" dirty="0" err="1" smtClean="0"/>
              <a:t>doivent</a:t>
            </a:r>
            <a:r>
              <a:rPr lang="en-GB" sz="2000" dirty="0" smtClean="0"/>
              <a:t> </a:t>
            </a:r>
            <a:r>
              <a:rPr lang="en-GB" sz="2000" dirty="0"/>
              <a:t>former le centre </a:t>
            </a:r>
            <a:r>
              <a:rPr lang="en-GB" sz="2000" dirty="0" err="1"/>
              <a:t>d’une</a:t>
            </a:r>
            <a:r>
              <a:rPr lang="en-GB" sz="2000" dirty="0"/>
              <a:t> Europe </a:t>
            </a:r>
            <a:r>
              <a:rPr lang="en-GB" sz="2000" dirty="0" err="1" smtClean="0"/>
              <a:t>où</a:t>
            </a:r>
            <a:r>
              <a:rPr lang="en-GB" sz="2000" dirty="0" smtClean="0"/>
              <a:t> </a:t>
            </a:r>
            <a:r>
              <a:rPr lang="en-GB" sz="2000" dirty="0"/>
              <a:t>les </a:t>
            </a:r>
            <a:r>
              <a:rPr lang="en-GB" sz="2000" dirty="0" err="1"/>
              <a:t>personnes</a:t>
            </a:r>
            <a:r>
              <a:rPr lang="en-GB" sz="2000" dirty="0"/>
              <a:t> et </a:t>
            </a:r>
            <a:r>
              <a:rPr lang="en-GB" sz="2000" dirty="0" err="1"/>
              <a:t>l’environnement</a:t>
            </a:r>
            <a:r>
              <a:rPr lang="en-GB" sz="2000" dirty="0"/>
              <a:t> </a:t>
            </a:r>
            <a:r>
              <a:rPr lang="en-GB" sz="2000" dirty="0" err="1"/>
              <a:t>sont</a:t>
            </a:r>
            <a:r>
              <a:rPr lang="en-GB" sz="2000" dirty="0"/>
              <a:t> à </a:t>
            </a:r>
            <a:r>
              <a:rPr lang="en-GB" sz="2000" dirty="0" err="1"/>
              <a:t>l’abri</a:t>
            </a:r>
            <a:r>
              <a:rPr lang="en-GB" sz="2000" dirty="0"/>
              <a:t> de </a:t>
            </a:r>
            <a:r>
              <a:rPr lang="en-GB" sz="2000" dirty="0" err="1"/>
              <a:t>toute</a:t>
            </a:r>
            <a:r>
              <a:rPr lang="en-GB" sz="2000" dirty="0"/>
              <a:t> </a:t>
            </a:r>
            <a:r>
              <a:rPr lang="en-GB" sz="2000" dirty="0" err="1"/>
              <a:t>forme</a:t>
            </a:r>
            <a:r>
              <a:rPr lang="en-GB" sz="2000" dirty="0"/>
              <a:t> </a:t>
            </a:r>
            <a:r>
              <a:rPr lang="en-GB" sz="2000" dirty="0" err="1"/>
              <a:t>d’exploitation</a:t>
            </a:r>
            <a:r>
              <a:rPr lang="en-GB" sz="2000" dirty="0"/>
              <a:t> et </a:t>
            </a:r>
            <a:r>
              <a:rPr lang="en-GB" sz="2000" dirty="0" err="1"/>
              <a:t>où</a:t>
            </a:r>
            <a:r>
              <a:rPr lang="en-GB" sz="2000" dirty="0"/>
              <a:t> le </a:t>
            </a:r>
            <a:r>
              <a:rPr lang="en-GB" sz="2000" dirty="0" err="1"/>
              <a:t>bien-être</a:t>
            </a:r>
            <a:r>
              <a:rPr lang="en-GB" sz="2000" dirty="0"/>
              <a:t> </a:t>
            </a:r>
            <a:r>
              <a:rPr lang="en-GB" sz="2000" dirty="0" err="1"/>
              <a:t>passe</a:t>
            </a:r>
            <a:r>
              <a:rPr lang="en-GB" sz="2000" dirty="0"/>
              <a:t> </a:t>
            </a:r>
            <a:r>
              <a:rPr lang="en-GB" sz="2000" dirty="0" err="1"/>
              <a:t>avant</a:t>
            </a:r>
            <a:r>
              <a:rPr lang="en-GB" sz="2000" dirty="0"/>
              <a:t> les profits</a:t>
            </a:r>
            <a:endParaRPr lang="en-GB" sz="2000" dirty="0" smtClean="0"/>
          </a:p>
          <a:p>
            <a:r>
              <a:rPr lang="en-GB" sz="2000" dirty="0" smtClean="0"/>
              <a:t>Motions des </a:t>
            </a:r>
            <a:r>
              <a:rPr lang="fr-FR" sz="2000" dirty="0" smtClean="0"/>
              <a:t>affiliés – jeunes, contre le racisme, pour les migrants, Palestine…</a:t>
            </a:r>
          </a:p>
          <a:p>
            <a:endParaRPr lang="en-GB" dirty="0"/>
          </a:p>
        </p:txBody>
      </p:sp>
      <p:pic>
        <p:nvPicPr>
          <p:cNvPr id="6" name="Picture 2"/>
          <p:cNvPicPr>
            <a:picLocks noGrp="1" noChangeAspect="1" noChangeArrowheads="1"/>
          </p:cNvPicPr>
          <p:nvPr>
            <p:ph sz="half" idx="1"/>
          </p:nvPr>
        </p:nvPicPr>
        <p:blipFill>
          <a:blip r:embed="rId3">
            <a:extLst>
              <a:ext uri="{28A0092B-C50C-407E-A947-70E740481C1C}">
                <a14:useLocalDpi xmlns:a14="http://schemas.microsoft.com/office/drawing/2010/main" xmlns="" val="0"/>
              </a:ext>
            </a:extLst>
          </a:blip>
          <a:srcRect/>
          <a:stretch>
            <a:fillRect/>
          </a:stretch>
        </p:blipFill>
        <p:spPr bwMode="auto">
          <a:xfrm>
            <a:off x="0" y="1905000"/>
            <a:ext cx="3962400" cy="4191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2602292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2"/>
          <p:cNvSpPr>
            <a:spLocks noGrp="1"/>
          </p:cNvSpPr>
          <p:nvPr>
            <p:ph type="sldNum" sz="quarter" idx="12"/>
          </p:nvPr>
        </p:nvSpPr>
        <p:spPr bwMode="auto">
          <a:xfrm>
            <a:off x="7770813" y="6235718"/>
            <a:ext cx="1524000" cy="47625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gn="l" eaLnBrk="0" hangingPunct="0">
              <a:spcBef>
                <a:spcPct val="20000"/>
              </a:spcBef>
              <a:buFont typeface="Arial" charset="0"/>
              <a:buChar char="•"/>
              <a:defRPr sz="3200">
                <a:solidFill>
                  <a:schemeClr val="tx1"/>
                </a:solidFill>
                <a:latin typeface="Calibri" pitchFamily="34" charset="0"/>
              </a:defRPr>
            </a:lvl1pPr>
            <a:lvl2pPr marL="742950" indent="-285750" algn="l" eaLnBrk="0" hangingPunct="0">
              <a:spcBef>
                <a:spcPct val="20000"/>
              </a:spcBef>
              <a:buFont typeface="Arial" charset="0"/>
              <a:buChar char="–"/>
              <a:defRPr sz="2800">
                <a:solidFill>
                  <a:schemeClr val="tx1"/>
                </a:solidFill>
                <a:latin typeface="Calibri" pitchFamily="34" charset="0"/>
              </a:defRPr>
            </a:lvl2pPr>
            <a:lvl3pPr marL="1143000" indent="-228600" algn="l" eaLnBrk="0" hangingPunct="0">
              <a:spcBef>
                <a:spcPct val="20000"/>
              </a:spcBef>
              <a:buFont typeface="Arial" charset="0"/>
              <a:buChar char="•"/>
              <a:defRPr sz="2400">
                <a:solidFill>
                  <a:schemeClr val="tx1"/>
                </a:solidFill>
                <a:latin typeface="Calibri" pitchFamily="34" charset="0"/>
              </a:defRPr>
            </a:lvl3pPr>
            <a:lvl4pPr marL="1600200" indent="-228600" algn="l" eaLnBrk="0" hangingPunct="0">
              <a:spcBef>
                <a:spcPct val="20000"/>
              </a:spcBef>
              <a:buFont typeface="Arial" charset="0"/>
              <a:buChar char="–"/>
              <a:defRPr sz="2000">
                <a:solidFill>
                  <a:schemeClr val="tx1"/>
                </a:solidFill>
                <a:latin typeface="Calibri" pitchFamily="34" charset="0"/>
              </a:defRPr>
            </a:lvl4pPr>
            <a:lvl5pPr marL="2057400" indent="-228600" algn="l"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GB" altLang="en-US" sz="1200" dirty="0">
              <a:latin typeface="Times New Roman" pitchFamily="18" charset="0"/>
            </a:endParaRPr>
          </a:p>
        </p:txBody>
      </p:sp>
      <p:sp>
        <p:nvSpPr>
          <p:cNvPr id="27651" name="Oval 2"/>
          <p:cNvSpPr>
            <a:spLocks noChangeArrowheads="1"/>
          </p:cNvSpPr>
          <p:nvPr/>
        </p:nvSpPr>
        <p:spPr bwMode="auto">
          <a:xfrm>
            <a:off x="3352800" y="2784475"/>
            <a:ext cx="2590800" cy="1752600"/>
          </a:xfrm>
          <a:prstGeom prst="ellipse">
            <a:avLst/>
          </a:prstGeom>
          <a:gradFill rotWithShape="0">
            <a:gsLst>
              <a:gs pos="0">
                <a:srgbClr val="FFEFD1"/>
              </a:gs>
              <a:gs pos="100000">
                <a:srgbClr val="FFFFFF"/>
              </a:gs>
            </a:gsLst>
            <a:path path="shape">
              <a:fillToRect l="50000" t="50000" r="50000" b="50000"/>
            </a:path>
          </a:gradFill>
          <a:ln w="9525">
            <a:solidFill>
              <a:schemeClr val="tx1"/>
            </a:solidFill>
            <a:round/>
            <a:headEnd/>
            <a:tailEnd/>
          </a:ln>
        </p:spPr>
        <p:txBody>
          <a:bodyPr wrap="none" anchor="ctr"/>
          <a:lstStyle>
            <a:lvl1pPr algn="l" eaLnBrk="0" hangingPunct="0">
              <a:spcBef>
                <a:spcPct val="20000"/>
              </a:spcBef>
              <a:buFont typeface="Arial" charset="0"/>
              <a:buChar char="•"/>
              <a:defRPr sz="3200">
                <a:solidFill>
                  <a:schemeClr val="tx1"/>
                </a:solidFill>
                <a:latin typeface="Calibri" pitchFamily="34" charset="0"/>
              </a:defRPr>
            </a:lvl1pPr>
            <a:lvl2pPr marL="742950" indent="-285750" algn="l" eaLnBrk="0" hangingPunct="0">
              <a:spcBef>
                <a:spcPct val="20000"/>
              </a:spcBef>
              <a:buFont typeface="Arial" charset="0"/>
              <a:buChar char="–"/>
              <a:defRPr sz="2800">
                <a:solidFill>
                  <a:schemeClr val="tx1"/>
                </a:solidFill>
                <a:latin typeface="Calibri" pitchFamily="34" charset="0"/>
              </a:defRPr>
            </a:lvl2pPr>
            <a:lvl3pPr marL="1143000" indent="-228600" algn="l" eaLnBrk="0" hangingPunct="0">
              <a:spcBef>
                <a:spcPct val="20000"/>
              </a:spcBef>
              <a:buFont typeface="Arial" charset="0"/>
              <a:buChar char="•"/>
              <a:defRPr sz="2400">
                <a:solidFill>
                  <a:schemeClr val="tx1"/>
                </a:solidFill>
                <a:latin typeface="Calibri" pitchFamily="34" charset="0"/>
              </a:defRPr>
            </a:lvl3pPr>
            <a:lvl4pPr marL="1600200" indent="-228600" algn="l" eaLnBrk="0" hangingPunct="0">
              <a:spcBef>
                <a:spcPct val="20000"/>
              </a:spcBef>
              <a:buFont typeface="Arial" charset="0"/>
              <a:buChar char="–"/>
              <a:defRPr sz="2000">
                <a:solidFill>
                  <a:schemeClr val="tx1"/>
                </a:solidFill>
                <a:latin typeface="Calibri" pitchFamily="34" charset="0"/>
              </a:defRPr>
            </a:lvl4pPr>
            <a:lvl5pPr marL="2057400" indent="-228600" algn="l"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fr-FR" altLang="en-US" sz="2000" dirty="0" smtClean="0">
                <a:latin typeface="Tahoma" pitchFamily="34" charset="0"/>
              </a:rPr>
              <a:t>Services </a:t>
            </a:r>
            <a:r>
              <a:rPr lang="fr-FR" altLang="en-US" sz="2000" dirty="0">
                <a:latin typeface="Tahoma" pitchFamily="34" charset="0"/>
              </a:rPr>
              <a:t>publics </a:t>
            </a:r>
          </a:p>
          <a:p>
            <a:pPr algn="ctr" eaLnBrk="1" hangingPunct="1">
              <a:spcBef>
                <a:spcPct val="0"/>
              </a:spcBef>
              <a:buFontTx/>
              <a:buNone/>
            </a:pPr>
            <a:r>
              <a:rPr lang="fr-FR" altLang="en-US" sz="2000" dirty="0">
                <a:latin typeface="Tahoma" pitchFamily="34" charset="0"/>
              </a:rPr>
              <a:t>de </a:t>
            </a:r>
            <a:r>
              <a:rPr lang="fr-FR" altLang="en-US" sz="2000" dirty="0" smtClean="0">
                <a:latin typeface="Tahoma" pitchFamily="34" charset="0"/>
              </a:rPr>
              <a:t>qualité accessibles</a:t>
            </a:r>
          </a:p>
          <a:p>
            <a:pPr algn="ctr" eaLnBrk="1" hangingPunct="1">
              <a:spcBef>
                <a:spcPct val="0"/>
              </a:spcBef>
              <a:buFontTx/>
              <a:buNone/>
            </a:pPr>
            <a:r>
              <a:rPr lang="fr-FR" altLang="en-US" sz="2000" dirty="0" smtClean="0">
                <a:latin typeface="Tahoma" pitchFamily="34" charset="0"/>
              </a:rPr>
              <a:t>à </a:t>
            </a:r>
            <a:r>
              <a:rPr lang="fr-FR" altLang="en-US" sz="2000" dirty="0">
                <a:latin typeface="Tahoma" pitchFamily="34" charset="0"/>
              </a:rPr>
              <a:t>tous</a:t>
            </a:r>
          </a:p>
          <a:p>
            <a:pPr algn="ctr" eaLnBrk="1" hangingPunct="1">
              <a:spcBef>
                <a:spcPct val="0"/>
              </a:spcBef>
              <a:buFontTx/>
              <a:buNone/>
            </a:pPr>
            <a:r>
              <a:rPr lang="fr-FR" altLang="en-US" sz="2000" dirty="0">
                <a:latin typeface="Tahoma" pitchFamily="34" charset="0"/>
              </a:rPr>
              <a:t> et toutes </a:t>
            </a:r>
          </a:p>
        </p:txBody>
      </p:sp>
      <p:sp>
        <p:nvSpPr>
          <p:cNvPr id="27652" name="AutoShape 3"/>
          <p:cNvSpPr>
            <a:spLocks noChangeArrowheads="1"/>
          </p:cNvSpPr>
          <p:nvPr/>
        </p:nvSpPr>
        <p:spPr bwMode="auto">
          <a:xfrm>
            <a:off x="685800" y="3124199"/>
            <a:ext cx="2362200" cy="1839913"/>
          </a:xfrm>
          <a:prstGeom prst="flowChartAlternateProcess">
            <a:avLst/>
          </a:prstGeom>
          <a:gradFill rotWithShape="0">
            <a:gsLst>
              <a:gs pos="0">
                <a:srgbClr val="FFFFCC"/>
              </a:gs>
              <a:gs pos="100000">
                <a:srgbClr val="FFFFFF"/>
              </a:gs>
            </a:gsLst>
            <a:path path="shape">
              <a:fillToRect l="50000" t="50000" r="50000" b="50000"/>
            </a:path>
          </a:gradFill>
          <a:ln w="9525">
            <a:solidFill>
              <a:schemeClr val="tx1"/>
            </a:solidFill>
            <a:miter lim="800000"/>
            <a:headEnd/>
            <a:tailEnd/>
          </a:ln>
        </p:spPr>
        <p:txBody>
          <a:bodyPr wrap="none" anchor="ctr"/>
          <a:lstStyle>
            <a:lvl1pPr algn="l" eaLnBrk="0" hangingPunct="0">
              <a:spcBef>
                <a:spcPct val="20000"/>
              </a:spcBef>
              <a:buFont typeface="Arial" charset="0"/>
              <a:buChar char="•"/>
              <a:defRPr sz="3200">
                <a:solidFill>
                  <a:schemeClr val="tx1"/>
                </a:solidFill>
                <a:latin typeface="Calibri" pitchFamily="34" charset="0"/>
              </a:defRPr>
            </a:lvl1pPr>
            <a:lvl2pPr marL="742950" indent="-285750" algn="l" eaLnBrk="0" hangingPunct="0">
              <a:spcBef>
                <a:spcPct val="20000"/>
              </a:spcBef>
              <a:buFont typeface="Arial" charset="0"/>
              <a:buChar char="–"/>
              <a:defRPr sz="2800">
                <a:solidFill>
                  <a:schemeClr val="tx1"/>
                </a:solidFill>
                <a:latin typeface="Calibri" pitchFamily="34" charset="0"/>
              </a:defRPr>
            </a:lvl2pPr>
            <a:lvl3pPr marL="1143000" indent="-228600" algn="l" eaLnBrk="0" hangingPunct="0">
              <a:spcBef>
                <a:spcPct val="20000"/>
              </a:spcBef>
              <a:buFont typeface="Arial" charset="0"/>
              <a:buChar char="•"/>
              <a:defRPr sz="2400">
                <a:solidFill>
                  <a:schemeClr val="tx1"/>
                </a:solidFill>
                <a:latin typeface="Calibri" pitchFamily="34" charset="0"/>
              </a:defRPr>
            </a:lvl3pPr>
            <a:lvl4pPr marL="1600200" indent="-228600" algn="l" eaLnBrk="0" hangingPunct="0">
              <a:spcBef>
                <a:spcPct val="20000"/>
              </a:spcBef>
              <a:buFont typeface="Arial" charset="0"/>
              <a:buChar char="–"/>
              <a:defRPr sz="2000">
                <a:solidFill>
                  <a:schemeClr val="tx1"/>
                </a:solidFill>
                <a:latin typeface="Calibri" pitchFamily="34" charset="0"/>
              </a:defRPr>
            </a:lvl4pPr>
            <a:lvl5pPr marL="2057400" indent="-228600" algn="l"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fr-FR" altLang="en-US" sz="2000" dirty="0">
                <a:latin typeface="Tahoma" pitchFamily="34" charset="0"/>
              </a:rPr>
              <a:t>Égalité, </a:t>
            </a:r>
          </a:p>
          <a:p>
            <a:pPr algn="ctr" eaLnBrk="1" hangingPunct="1">
              <a:spcBef>
                <a:spcPct val="0"/>
              </a:spcBef>
              <a:buFontTx/>
              <a:buNone/>
            </a:pPr>
            <a:r>
              <a:rPr lang="fr-FR" altLang="en-US" sz="2000" dirty="0">
                <a:latin typeface="Tahoma" pitchFamily="34" charset="0"/>
              </a:rPr>
              <a:t>Cohésion, </a:t>
            </a:r>
          </a:p>
          <a:p>
            <a:pPr algn="ctr" eaLnBrk="1" hangingPunct="1">
              <a:spcBef>
                <a:spcPct val="0"/>
              </a:spcBef>
              <a:buFontTx/>
              <a:buNone/>
            </a:pPr>
            <a:r>
              <a:rPr lang="fr-FR" altLang="en-US" sz="2000" dirty="0">
                <a:latin typeface="Tahoma" pitchFamily="34" charset="0"/>
              </a:rPr>
              <a:t>Inclusion </a:t>
            </a:r>
          </a:p>
          <a:p>
            <a:pPr algn="ctr" eaLnBrk="1" hangingPunct="1">
              <a:spcBef>
                <a:spcPct val="0"/>
              </a:spcBef>
              <a:buFontTx/>
              <a:buNone/>
            </a:pPr>
            <a:r>
              <a:rPr lang="fr-FR" altLang="en-US" sz="2000" dirty="0" smtClean="0">
                <a:latin typeface="Tahoma" pitchFamily="34" charset="0"/>
              </a:rPr>
              <a:t>Sociale</a:t>
            </a:r>
          </a:p>
          <a:p>
            <a:pPr algn="ctr" eaLnBrk="1" hangingPunct="1">
              <a:spcBef>
                <a:spcPct val="0"/>
              </a:spcBef>
              <a:buFontTx/>
              <a:buNone/>
            </a:pPr>
            <a:r>
              <a:rPr lang="fr-FR" altLang="en-US" sz="2000" dirty="0" smtClean="0">
                <a:latin typeface="Tahoma" pitchFamily="34" charset="0"/>
              </a:rPr>
              <a:t>Transition écologique</a:t>
            </a:r>
            <a:r>
              <a:rPr lang="en-US" altLang="en-US" sz="2400" dirty="0" smtClean="0">
                <a:latin typeface="Arial" charset="0"/>
              </a:rPr>
              <a:t> </a:t>
            </a:r>
            <a:endParaRPr lang="en-GB" altLang="en-US" sz="2400" dirty="0">
              <a:latin typeface="Arial" charset="0"/>
            </a:endParaRPr>
          </a:p>
        </p:txBody>
      </p:sp>
      <p:sp>
        <p:nvSpPr>
          <p:cNvPr id="27653" name="AutoShape 4"/>
          <p:cNvSpPr>
            <a:spLocks noChangeArrowheads="1"/>
          </p:cNvSpPr>
          <p:nvPr/>
        </p:nvSpPr>
        <p:spPr bwMode="auto">
          <a:xfrm>
            <a:off x="6370637" y="3213100"/>
            <a:ext cx="2162175" cy="1447800"/>
          </a:xfrm>
          <a:prstGeom prst="flowChartAlternateProcess">
            <a:avLst/>
          </a:prstGeom>
          <a:gradFill rotWithShape="0">
            <a:gsLst>
              <a:gs pos="0">
                <a:srgbClr val="FFFFCC"/>
              </a:gs>
              <a:gs pos="100000">
                <a:srgbClr val="FFFFFF"/>
              </a:gs>
            </a:gsLst>
            <a:path path="shape">
              <a:fillToRect l="50000" t="50000" r="50000" b="50000"/>
            </a:path>
          </a:gradFill>
          <a:ln w="9525">
            <a:solidFill>
              <a:schemeClr val="tx1"/>
            </a:solidFill>
            <a:miter lim="800000"/>
            <a:headEnd/>
            <a:tailEnd/>
          </a:ln>
        </p:spPr>
        <p:txBody>
          <a:bodyPr wrap="none" anchor="ctr"/>
          <a:lstStyle>
            <a:lvl1pPr algn="l" eaLnBrk="0" hangingPunct="0">
              <a:spcBef>
                <a:spcPct val="20000"/>
              </a:spcBef>
              <a:buFont typeface="Arial" charset="0"/>
              <a:buChar char="•"/>
              <a:defRPr sz="3200">
                <a:solidFill>
                  <a:schemeClr val="tx1"/>
                </a:solidFill>
                <a:latin typeface="Calibri" pitchFamily="34" charset="0"/>
              </a:defRPr>
            </a:lvl1pPr>
            <a:lvl2pPr marL="742950" indent="-285750" algn="l" eaLnBrk="0" hangingPunct="0">
              <a:spcBef>
                <a:spcPct val="20000"/>
              </a:spcBef>
              <a:buFont typeface="Arial" charset="0"/>
              <a:buChar char="–"/>
              <a:defRPr sz="2800">
                <a:solidFill>
                  <a:schemeClr val="tx1"/>
                </a:solidFill>
                <a:latin typeface="Calibri" pitchFamily="34" charset="0"/>
              </a:defRPr>
            </a:lvl2pPr>
            <a:lvl3pPr marL="1143000" indent="-228600" algn="l" eaLnBrk="0" hangingPunct="0">
              <a:spcBef>
                <a:spcPct val="20000"/>
              </a:spcBef>
              <a:buFont typeface="Arial" charset="0"/>
              <a:buChar char="•"/>
              <a:defRPr sz="2400">
                <a:solidFill>
                  <a:schemeClr val="tx1"/>
                </a:solidFill>
                <a:latin typeface="Calibri" pitchFamily="34" charset="0"/>
              </a:defRPr>
            </a:lvl3pPr>
            <a:lvl4pPr marL="1600200" indent="-228600" algn="l" eaLnBrk="0" hangingPunct="0">
              <a:spcBef>
                <a:spcPct val="20000"/>
              </a:spcBef>
              <a:buFont typeface="Arial" charset="0"/>
              <a:buChar char="–"/>
              <a:defRPr sz="2000">
                <a:solidFill>
                  <a:schemeClr val="tx1"/>
                </a:solidFill>
                <a:latin typeface="Calibri" pitchFamily="34" charset="0"/>
              </a:defRPr>
            </a:lvl4pPr>
            <a:lvl5pPr marL="2057400" indent="-228600" algn="l"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fr-FR" altLang="en-US" sz="2000" dirty="0">
                <a:latin typeface="Tahoma" pitchFamily="34" charset="0"/>
              </a:rPr>
              <a:t>Transparence, </a:t>
            </a:r>
          </a:p>
          <a:p>
            <a:pPr algn="ctr" eaLnBrk="1" hangingPunct="1">
              <a:spcBef>
                <a:spcPct val="0"/>
              </a:spcBef>
              <a:buFontTx/>
              <a:buNone/>
            </a:pPr>
            <a:r>
              <a:rPr lang="fr-FR" altLang="en-US" sz="2000" dirty="0">
                <a:latin typeface="Tahoma" pitchFamily="34" charset="0"/>
              </a:rPr>
              <a:t>participation </a:t>
            </a:r>
          </a:p>
          <a:p>
            <a:pPr algn="ctr" eaLnBrk="1" hangingPunct="1">
              <a:spcBef>
                <a:spcPct val="0"/>
              </a:spcBef>
              <a:buFontTx/>
              <a:buNone/>
            </a:pPr>
            <a:r>
              <a:rPr lang="fr-FR" altLang="en-US" sz="2000" dirty="0" smtClean="0">
                <a:latin typeface="Tahoma" pitchFamily="34" charset="0"/>
              </a:rPr>
              <a:t>des syndicats</a:t>
            </a:r>
          </a:p>
          <a:p>
            <a:pPr algn="ctr" eaLnBrk="1" hangingPunct="1">
              <a:spcBef>
                <a:spcPct val="0"/>
              </a:spcBef>
              <a:buFontTx/>
              <a:buNone/>
            </a:pPr>
            <a:r>
              <a:rPr lang="fr-FR" altLang="en-US" sz="2000" dirty="0" smtClean="0">
                <a:latin typeface="Tahoma" pitchFamily="34" charset="0"/>
              </a:rPr>
              <a:t>et usagers</a:t>
            </a:r>
            <a:endParaRPr lang="en-GB" altLang="en-US" sz="1800" dirty="0">
              <a:latin typeface="Tahoma" pitchFamily="34" charset="0"/>
            </a:endParaRPr>
          </a:p>
        </p:txBody>
      </p:sp>
      <p:sp>
        <p:nvSpPr>
          <p:cNvPr id="27654" name="AutoShape 5"/>
          <p:cNvSpPr>
            <a:spLocks noChangeArrowheads="1"/>
          </p:cNvSpPr>
          <p:nvPr/>
        </p:nvSpPr>
        <p:spPr bwMode="auto">
          <a:xfrm>
            <a:off x="3694112" y="1133475"/>
            <a:ext cx="1944687" cy="1447800"/>
          </a:xfrm>
          <a:prstGeom prst="flowChartAlternateProcess">
            <a:avLst/>
          </a:prstGeom>
          <a:gradFill rotWithShape="0">
            <a:gsLst>
              <a:gs pos="0">
                <a:srgbClr val="FFFFCC"/>
              </a:gs>
              <a:gs pos="100000">
                <a:srgbClr val="FFFFFF"/>
              </a:gs>
            </a:gsLst>
            <a:path path="shape">
              <a:fillToRect l="50000" t="50000" r="50000" b="50000"/>
            </a:path>
          </a:gradFill>
          <a:ln w="9525">
            <a:solidFill>
              <a:schemeClr val="tx1"/>
            </a:solidFill>
            <a:miter lim="800000"/>
            <a:headEnd/>
            <a:tailEnd/>
          </a:ln>
        </p:spPr>
        <p:txBody>
          <a:bodyPr anchor="ctr"/>
          <a:lstStyle>
            <a:lvl1pPr algn="l" eaLnBrk="0" hangingPunct="0">
              <a:spcBef>
                <a:spcPct val="20000"/>
              </a:spcBef>
              <a:buFont typeface="Arial" charset="0"/>
              <a:buChar char="•"/>
              <a:defRPr sz="3200">
                <a:solidFill>
                  <a:schemeClr val="tx1"/>
                </a:solidFill>
                <a:latin typeface="Calibri" pitchFamily="34" charset="0"/>
              </a:defRPr>
            </a:lvl1pPr>
            <a:lvl2pPr marL="742950" indent="-285750" algn="l" eaLnBrk="0" hangingPunct="0">
              <a:spcBef>
                <a:spcPct val="20000"/>
              </a:spcBef>
              <a:buFont typeface="Arial" charset="0"/>
              <a:buChar char="–"/>
              <a:defRPr sz="2800">
                <a:solidFill>
                  <a:schemeClr val="tx1"/>
                </a:solidFill>
                <a:latin typeface="Calibri" pitchFamily="34" charset="0"/>
              </a:defRPr>
            </a:lvl2pPr>
            <a:lvl3pPr marL="1143000" indent="-228600" algn="l" eaLnBrk="0" hangingPunct="0">
              <a:spcBef>
                <a:spcPct val="20000"/>
              </a:spcBef>
              <a:buFont typeface="Arial" charset="0"/>
              <a:buChar char="•"/>
              <a:defRPr sz="2400">
                <a:solidFill>
                  <a:schemeClr val="tx1"/>
                </a:solidFill>
                <a:latin typeface="Calibri" pitchFamily="34" charset="0"/>
              </a:defRPr>
            </a:lvl3pPr>
            <a:lvl4pPr marL="1600200" indent="-228600" algn="l" eaLnBrk="0" hangingPunct="0">
              <a:spcBef>
                <a:spcPct val="20000"/>
              </a:spcBef>
              <a:buFont typeface="Arial" charset="0"/>
              <a:buChar char="–"/>
              <a:defRPr sz="2000">
                <a:solidFill>
                  <a:schemeClr val="tx1"/>
                </a:solidFill>
                <a:latin typeface="Calibri" pitchFamily="34" charset="0"/>
              </a:defRPr>
            </a:lvl4pPr>
            <a:lvl5pPr marL="2057400" indent="-228600" algn="l"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fr-FR" altLang="en-US" sz="2000" dirty="0" smtClean="0">
                <a:latin typeface="Tahoma" pitchFamily="34" charset="0"/>
              </a:rPr>
              <a:t>Financement public/impôt, Organisation, </a:t>
            </a:r>
            <a:endParaRPr lang="fr-FR" altLang="en-US" sz="2000" dirty="0">
              <a:latin typeface="Tahoma" pitchFamily="34" charset="0"/>
            </a:endParaRPr>
          </a:p>
          <a:p>
            <a:pPr algn="ctr" eaLnBrk="1" hangingPunct="1">
              <a:spcBef>
                <a:spcPct val="0"/>
              </a:spcBef>
              <a:buFontTx/>
              <a:buNone/>
            </a:pPr>
            <a:r>
              <a:rPr lang="fr-FR" altLang="en-US" sz="2000" dirty="0" smtClean="0">
                <a:latin typeface="Tahoma" pitchFamily="34" charset="0"/>
              </a:rPr>
              <a:t>Création d’emplois</a:t>
            </a:r>
            <a:endParaRPr lang="en-GB" altLang="en-US" sz="2400" dirty="0">
              <a:latin typeface="Arial" charset="0"/>
            </a:endParaRPr>
          </a:p>
        </p:txBody>
      </p:sp>
      <p:sp>
        <p:nvSpPr>
          <p:cNvPr id="27655" name="AutoShape 6"/>
          <p:cNvSpPr>
            <a:spLocks noChangeArrowheads="1"/>
          </p:cNvSpPr>
          <p:nvPr/>
        </p:nvSpPr>
        <p:spPr bwMode="auto">
          <a:xfrm>
            <a:off x="3446463" y="4797425"/>
            <a:ext cx="2466975" cy="1447800"/>
          </a:xfrm>
          <a:prstGeom prst="flowChartAlternateProcess">
            <a:avLst/>
          </a:prstGeom>
          <a:gradFill rotWithShape="0">
            <a:gsLst>
              <a:gs pos="0">
                <a:srgbClr val="FFFFCC"/>
              </a:gs>
              <a:gs pos="100000">
                <a:srgbClr val="FFFFFF"/>
              </a:gs>
            </a:gsLst>
            <a:path path="shape">
              <a:fillToRect l="50000" t="50000" r="50000" b="50000"/>
            </a:path>
          </a:gradFill>
          <a:ln w="9525">
            <a:solidFill>
              <a:schemeClr val="tx1"/>
            </a:solidFill>
            <a:miter lim="800000"/>
            <a:headEnd/>
            <a:tailEnd/>
          </a:ln>
        </p:spPr>
        <p:txBody>
          <a:bodyPr wrap="none" anchor="ctr"/>
          <a:lstStyle>
            <a:lvl1pPr algn="l" eaLnBrk="0" hangingPunct="0">
              <a:spcBef>
                <a:spcPct val="20000"/>
              </a:spcBef>
              <a:buFont typeface="Arial" charset="0"/>
              <a:buChar char="•"/>
              <a:defRPr sz="3200">
                <a:solidFill>
                  <a:schemeClr val="tx1"/>
                </a:solidFill>
                <a:latin typeface="Calibri" pitchFamily="34" charset="0"/>
              </a:defRPr>
            </a:lvl1pPr>
            <a:lvl2pPr marL="742950" indent="-285750" algn="l" eaLnBrk="0" hangingPunct="0">
              <a:spcBef>
                <a:spcPct val="20000"/>
              </a:spcBef>
              <a:buFont typeface="Arial" charset="0"/>
              <a:buChar char="–"/>
              <a:defRPr sz="2800">
                <a:solidFill>
                  <a:schemeClr val="tx1"/>
                </a:solidFill>
                <a:latin typeface="Calibri" pitchFamily="34" charset="0"/>
              </a:defRPr>
            </a:lvl2pPr>
            <a:lvl3pPr marL="1143000" indent="-228600" algn="l" eaLnBrk="0" hangingPunct="0">
              <a:spcBef>
                <a:spcPct val="20000"/>
              </a:spcBef>
              <a:buFont typeface="Arial" charset="0"/>
              <a:buChar char="•"/>
              <a:defRPr sz="2400">
                <a:solidFill>
                  <a:schemeClr val="tx1"/>
                </a:solidFill>
                <a:latin typeface="Calibri" pitchFamily="34" charset="0"/>
              </a:defRPr>
            </a:lvl3pPr>
            <a:lvl4pPr marL="1600200" indent="-228600" algn="l" eaLnBrk="0" hangingPunct="0">
              <a:spcBef>
                <a:spcPct val="20000"/>
              </a:spcBef>
              <a:buFont typeface="Arial" charset="0"/>
              <a:buChar char="–"/>
              <a:defRPr sz="2000">
                <a:solidFill>
                  <a:schemeClr val="tx1"/>
                </a:solidFill>
                <a:latin typeface="Calibri" pitchFamily="34" charset="0"/>
              </a:defRPr>
            </a:lvl4pPr>
            <a:lvl5pPr marL="2057400" indent="-228600" algn="l"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GB" altLang="en-US" sz="2000" dirty="0" smtClean="0">
                <a:latin typeface="Tahoma" pitchFamily="34" charset="0"/>
              </a:rPr>
              <a:t>S</a:t>
            </a:r>
            <a:r>
              <a:rPr lang="fr-FR" altLang="en-US" sz="2000" dirty="0" smtClean="0">
                <a:latin typeface="Tahoma" pitchFamily="34" charset="0"/>
              </a:rPr>
              <a:t>alaires</a:t>
            </a:r>
            <a:r>
              <a:rPr lang="fr-FR" altLang="en-US" sz="2000" dirty="0">
                <a:latin typeface="Tahoma" pitchFamily="34" charset="0"/>
              </a:rPr>
              <a:t>, </a:t>
            </a:r>
          </a:p>
          <a:p>
            <a:pPr algn="ctr" eaLnBrk="1" hangingPunct="1">
              <a:spcBef>
                <a:spcPct val="0"/>
              </a:spcBef>
              <a:buFontTx/>
              <a:buNone/>
            </a:pPr>
            <a:r>
              <a:rPr lang="fr-FR" altLang="en-US" sz="2000" dirty="0">
                <a:latin typeface="Tahoma" pitchFamily="34" charset="0"/>
              </a:rPr>
              <a:t>Compétences, </a:t>
            </a:r>
          </a:p>
          <a:p>
            <a:pPr algn="ctr" eaLnBrk="1" hangingPunct="1">
              <a:spcBef>
                <a:spcPct val="0"/>
              </a:spcBef>
              <a:buFontTx/>
              <a:buNone/>
            </a:pPr>
            <a:r>
              <a:rPr lang="fr-FR" altLang="en-US" sz="2000" dirty="0">
                <a:latin typeface="Tahoma" pitchFamily="34" charset="0"/>
              </a:rPr>
              <a:t>Conditions </a:t>
            </a:r>
          </a:p>
          <a:p>
            <a:pPr algn="ctr" eaLnBrk="1" hangingPunct="1">
              <a:spcBef>
                <a:spcPct val="0"/>
              </a:spcBef>
              <a:buFontTx/>
              <a:buNone/>
            </a:pPr>
            <a:r>
              <a:rPr lang="fr-FR" altLang="en-US" sz="2000" dirty="0">
                <a:latin typeface="Tahoma" pitchFamily="34" charset="0"/>
              </a:rPr>
              <a:t>de travail</a:t>
            </a:r>
            <a:r>
              <a:rPr lang="en-US" altLang="en-US" sz="2000" dirty="0">
                <a:latin typeface="Arial" charset="0"/>
              </a:rPr>
              <a:t> </a:t>
            </a:r>
            <a:endParaRPr lang="en-US" altLang="en-US" sz="2000" dirty="0" smtClean="0">
              <a:latin typeface="Arial" charset="0"/>
            </a:endParaRPr>
          </a:p>
          <a:p>
            <a:pPr algn="ctr" eaLnBrk="1" hangingPunct="1">
              <a:spcBef>
                <a:spcPct val="0"/>
              </a:spcBef>
              <a:buFontTx/>
              <a:buNone/>
            </a:pPr>
            <a:r>
              <a:rPr lang="en-US" altLang="en-US" sz="2000" dirty="0" smtClean="0">
                <a:latin typeface="Arial" charset="0"/>
              </a:rPr>
              <a:t>Droits </a:t>
            </a:r>
            <a:r>
              <a:rPr lang="en-US" altLang="en-US" sz="2000" dirty="0" err="1" smtClean="0">
                <a:latin typeface="Arial" charset="0"/>
              </a:rPr>
              <a:t>syndicaux</a:t>
            </a:r>
            <a:endParaRPr lang="en-GB" altLang="en-US" sz="2000" dirty="0">
              <a:latin typeface="Arial" charset="0"/>
            </a:endParaRPr>
          </a:p>
        </p:txBody>
      </p:sp>
      <p:sp>
        <p:nvSpPr>
          <p:cNvPr id="27656" name="Line 7"/>
          <p:cNvSpPr>
            <a:spLocks noChangeShapeType="1"/>
          </p:cNvSpPr>
          <p:nvPr/>
        </p:nvSpPr>
        <p:spPr bwMode="auto">
          <a:xfrm flipV="1">
            <a:off x="2836863" y="2581275"/>
            <a:ext cx="609600" cy="304800"/>
          </a:xfrm>
          <a:prstGeom prst="line">
            <a:avLst/>
          </a:prstGeom>
          <a:noFill/>
          <a:ln w="9525">
            <a:solidFill>
              <a:srgbClr val="FF0000"/>
            </a:solidFill>
            <a:round/>
            <a:headEnd type="triangle" w="med" len="med"/>
            <a:tailEnd type="triangle" w="med" len="med"/>
          </a:ln>
          <a:extLst>
            <a:ext uri="{909E8E84-426E-40DD-AFC4-6F175D3DCCD1}">
              <a14:hiddenFill xmlns:a14="http://schemas.microsoft.com/office/drawing/2010/main" xmlns="">
                <a:noFill/>
              </a14:hiddenFill>
            </a:ext>
          </a:extLst>
        </p:spPr>
        <p:txBody>
          <a:bodyPr/>
          <a:lstStyle/>
          <a:p>
            <a:endParaRPr lang="en-GB"/>
          </a:p>
        </p:txBody>
      </p:sp>
      <p:sp>
        <p:nvSpPr>
          <p:cNvPr id="27657" name="Line 8"/>
          <p:cNvSpPr>
            <a:spLocks noChangeShapeType="1"/>
          </p:cNvSpPr>
          <p:nvPr/>
        </p:nvSpPr>
        <p:spPr bwMode="auto">
          <a:xfrm>
            <a:off x="5913438" y="2581275"/>
            <a:ext cx="457200" cy="381000"/>
          </a:xfrm>
          <a:prstGeom prst="line">
            <a:avLst/>
          </a:prstGeom>
          <a:noFill/>
          <a:ln w="9525">
            <a:solidFill>
              <a:srgbClr val="FF0000"/>
            </a:solidFill>
            <a:round/>
            <a:headEnd type="triangle" w="med" len="med"/>
            <a:tailEnd type="triangle" w="med" len="med"/>
          </a:ln>
          <a:extLst>
            <a:ext uri="{909E8E84-426E-40DD-AFC4-6F175D3DCCD1}">
              <a14:hiddenFill xmlns:a14="http://schemas.microsoft.com/office/drawing/2010/main" xmlns="">
                <a:noFill/>
              </a14:hiddenFill>
            </a:ext>
          </a:extLst>
        </p:spPr>
        <p:txBody>
          <a:bodyPr/>
          <a:lstStyle/>
          <a:p>
            <a:endParaRPr lang="en-GB"/>
          </a:p>
        </p:txBody>
      </p:sp>
      <p:sp>
        <p:nvSpPr>
          <p:cNvPr id="27658" name="Line 9"/>
          <p:cNvSpPr>
            <a:spLocks noChangeShapeType="1"/>
          </p:cNvSpPr>
          <p:nvPr/>
        </p:nvSpPr>
        <p:spPr bwMode="auto">
          <a:xfrm>
            <a:off x="2892425" y="4797425"/>
            <a:ext cx="533400" cy="304800"/>
          </a:xfrm>
          <a:prstGeom prst="line">
            <a:avLst/>
          </a:prstGeom>
          <a:noFill/>
          <a:ln w="9525">
            <a:solidFill>
              <a:srgbClr val="FF0000"/>
            </a:solidFill>
            <a:round/>
            <a:headEnd type="triangle" w="med" len="med"/>
            <a:tailEnd type="triangle" w="med" len="med"/>
          </a:ln>
          <a:extLst>
            <a:ext uri="{909E8E84-426E-40DD-AFC4-6F175D3DCCD1}">
              <a14:hiddenFill xmlns:a14="http://schemas.microsoft.com/office/drawing/2010/main" xmlns="">
                <a:noFill/>
              </a14:hiddenFill>
            </a:ext>
          </a:extLst>
        </p:spPr>
        <p:txBody>
          <a:bodyPr/>
          <a:lstStyle/>
          <a:p>
            <a:endParaRPr lang="en-GB"/>
          </a:p>
        </p:txBody>
      </p:sp>
      <p:sp>
        <p:nvSpPr>
          <p:cNvPr id="27659" name="Line 10"/>
          <p:cNvSpPr>
            <a:spLocks noChangeShapeType="1"/>
          </p:cNvSpPr>
          <p:nvPr/>
        </p:nvSpPr>
        <p:spPr bwMode="auto">
          <a:xfrm flipV="1">
            <a:off x="5943600" y="4811713"/>
            <a:ext cx="533400" cy="304800"/>
          </a:xfrm>
          <a:prstGeom prst="line">
            <a:avLst/>
          </a:prstGeom>
          <a:noFill/>
          <a:ln w="9525">
            <a:solidFill>
              <a:srgbClr val="FF0000"/>
            </a:solidFill>
            <a:round/>
            <a:headEnd type="triangle" w="med" len="med"/>
            <a:tailEnd type="triangle" w="med" len="med"/>
          </a:ln>
          <a:extLst>
            <a:ext uri="{909E8E84-426E-40DD-AFC4-6F175D3DCCD1}">
              <a14:hiddenFill xmlns:a14="http://schemas.microsoft.com/office/drawing/2010/main" xmlns="">
                <a:noFill/>
              </a14:hiddenFill>
            </a:ext>
          </a:extLst>
        </p:spPr>
        <p:txBody>
          <a:bodyPr/>
          <a:lstStyle/>
          <a:p>
            <a:endParaRPr lang="en-GB"/>
          </a:p>
        </p:txBody>
      </p:sp>
      <p:sp>
        <p:nvSpPr>
          <p:cNvPr id="27660" name="Rectangle 2"/>
          <p:cNvSpPr txBox="1">
            <a:spLocks noChangeArrowheads="1"/>
          </p:cNvSpPr>
          <p:nvPr/>
        </p:nvSpPr>
        <p:spPr bwMode="auto">
          <a:xfrm>
            <a:off x="228600" y="126998"/>
            <a:ext cx="8736012" cy="8636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gn="l" eaLnBrk="0" hangingPunct="0">
              <a:spcBef>
                <a:spcPct val="20000"/>
              </a:spcBef>
              <a:buFont typeface="Arial" charset="0"/>
              <a:buChar char="•"/>
              <a:defRPr sz="3200">
                <a:solidFill>
                  <a:schemeClr val="tx1"/>
                </a:solidFill>
                <a:latin typeface="Calibri" pitchFamily="34" charset="0"/>
              </a:defRPr>
            </a:lvl1pPr>
            <a:lvl2pPr marL="742950" indent="-285750" algn="l" eaLnBrk="0" hangingPunct="0">
              <a:spcBef>
                <a:spcPct val="20000"/>
              </a:spcBef>
              <a:buFont typeface="Arial" charset="0"/>
              <a:buChar char="–"/>
              <a:defRPr sz="2800">
                <a:solidFill>
                  <a:schemeClr val="tx1"/>
                </a:solidFill>
                <a:latin typeface="Calibri" pitchFamily="34" charset="0"/>
              </a:defRPr>
            </a:lvl2pPr>
            <a:lvl3pPr marL="1143000" indent="-228600" algn="l" eaLnBrk="0" hangingPunct="0">
              <a:spcBef>
                <a:spcPct val="20000"/>
              </a:spcBef>
              <a:buFont typeface="Arial" charset="0"/>
              <a:buChar char="•"/>
              <a:defRPr sz="2400">
                <a:solidFill>
                  <a:schemeClr val="tx1"/>
                </a:solidFill>
                <a:latin typeface="Calibri" pitchFamily="34" charset="0"/>
              </a:defRPr>
            </a:lvl3pPr>
            <a:lvl4pPr marL="1600200" indent="-228600" algn="l" eaLnBrk="0" hangingPunct="0">
              <a:spcBef>
                <a:spcPct val="20000"/>
              </a:spcBef>
              <a:buFont typeface="Arial" charset="0"/>
              <a:buChar char="–"/>
              <a:defRPr sz="2000">
                <a:solidFill>
                  <a:schemeClr val="tx1"/>
                </a:solidFill>
                <a:latin typeface="Calibri" pitchFamily="34" charset="0"/>
              </a:defRPr>
            </a:lvl4pPr>
            <a:lvl5pPr marL="2057400" indent="-228600" algn="l"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fr-FR" altLang="en-US" sz="2800" b="1" dirty="0">
                <a:solidFill>
                  <a:srgbClr val="FF0000"/>
                </a:solidFill>
                <a:latin typeface="Arial" panose="020B0604020202020204" pitchFamily="34" charset="0"/>
                <a:cs typeface="Arial" panose="020B0604020202020204" pitchFamily="34" charset="0"/>
              </a:rPr>
              <a:t>Services publics de qualité pour tous</a:t>
            </a:r>
          </a:p>
          <a:p>
            <a:pPr algn="ctr" eaLnBrk="1" hangingPunct="1">
              <a:spcBef>
                <a:spcPct val="0"/>
              </a:spcBef>
              <a:buFontTx/>
              <a:buNone/>
            </a:pPr>
            <a:r>
              <a:rPr lang="fr-FR" altLang="en-US" sz="2800" b="1" dirty="0">
                <a:solidFill>
                  <a:srgbClr val="FF0000"/>
                </a:solidFill>
                <a:latin typeface="Arial" panose="020B0604020202020204" pitchFamily="34" charset="0"/>
                <a:cs typeface="Arial" panose="020B0604020202020204" pitchFamily="34" charset="0"/>
              </a:rPr>
              <a:t> et </a:t>
            </a:r>
            <a:r>
              <a:rPr lang="fr-FR" altLang="en-US" sz="2800" b="1" dirty="0" smtClean="0">
                <a:solidFill>
                  <a:srgbClr val="FF0000"/>
                </a:solidFill>
                <a:latin typeface="Arial" panose="020B0604020202020204" pitchFamily="34" charset="0"/>
                <a:cs typeface="Arial" panose="020B0604020202020204" pitchFamily="34" charset="0"/>
              </a:rPr>
              <a:t>toutes </a:t>
            </a:r>
            <a:endParaRPr lang="fr-FR" altLang="en-US" sz="2800" b="1" dirty="0">
              <a:solidFill>
                <a:srgbClr val="FF0000"/>
              </a:solidFill>
              <a:latin typeface="Arial" panose="020B0604020202020204" pitchFamily="34" charset="0"/>
              <a:cs typeface="Arial" panose="020B0604020202020204" pitchFamily="34" charset="0"/>
            </a:endParaRPr>
          </a:p>
        </p:txBody>
      </p:sp>
      <p:pic>
        <p:nvPicPr>
          <p:cNvPr id="27661" name="Afbeelding 6"/>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8101013" y="6213475"/>
            <a:ext cx="863600" cy="525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9736601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4"/>
          <p:cNvSpPr>
            <a:spLocks noGrp="1"/>
          </p:cNvSpPr>
          <p:nvPr>
            <p:ph type="sldNum" sz="quarter" idx="12"/>
          </p:nvPr>
        </p:nvSpPr>
        <p:spPr>
          <a:xfrm>
            <a:off x="6553200" y="6248400"/>
            <a:ext cx="1905000" cy="4572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buSzPct val="100000"/>
            </a:pPr>
            <a:fld id="{16264746-5A27-433A-8FB4-2F43D9ED834D}" type="slidenum">
              <a:rPr lang="fr-FR" altLang="en-US">
                <a:solidFill>
                  <a:srgbClr val="000000"/>
                </a:solidFill>
                <a:latin typeface="Times New Roman" pitchFamily="18" charset="0"/>
                <a:cs typeface="Arial" charset="0"/>
                <a:sym typeface="Arial" charset="0"/>
              </a:rPr>
              <a:pPr>
                <a:buSzPct val="100000"/>
              </a:pPr>
              <a:t>6</a:t>
            </a:fld>
            <a:endParaRPr lang="fr-FR" altLang="en-US" dirty="0">
              <a:solidFill>
                <a:srgbClr val="000000"/>
              </a:solidFill>
              <a:latin typeface="Times New Roman" pitchFamily="18" charset="0"/>
              <a:cs typeface="Arial" charset="0"/>
              <a:sym typeface="Arial" charset="0"/>
            </a:endParaRPr>
          </a:p>
        </p:txBody>
      </p:sp>
      <p:sp>
        <p:nvSpPr>
          <p:cNvPr id="30723" name="Rectangle 2"/>
          <p:cNvSpPr>
            <a:spLocks noGrp="1" noChangeArrowheads="1"/>
          </p:cNvSpPr>
          <p:nvPr>
            <p:ph type="title"/>
          </p:nvPr>
        </p:nvSpPr>
        <p:spPr>
          <a:xfrm>
            <a:off x="533400" y="228600"/>
            <a:ext cx="7772400" cy="1219200"/>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t"/>
          <a:lstStyle/>
          <a:p>
            <a:r>
              <a:rPr lang="fr-FR" altLang="en-US" sz="3600" b="1" dirty="0" smtClean="0">
                <a:solidFill>
                  <a:srgbClr val="FF0000"/>
                </a:solidFill>
                <a:cs typeface="Arial" charset="0"/>
                <a:sym typeface="Arial" charset="0"/>
              </a:rPr>
              <a:t>La politique européenne et </a:t>
            </a:r>
            <a:br>
              <a:rPr lang="fr-FR" altLang="en-US" sz="3600" b="1" dirty="0" smtClean="0">
                <a:solidFill>
                  <a:srgbClr val="FF0000"/>
                </a:solidFill>
                <a:cs typeface="Arial" charset="0"/>
                <a:sym typeface="Arial" charset="0"/>
              </a:rPr>
            </a:br>
            <a:r>
              <a:rPr lang="fr-FR" altLang="en-US" sz="3600" b="1" dirty="0" smtClean="0">
                <a:solidFill>
                  <a:srgbClr val="FF0000"/>
                </a:solidFill>
                <a:cs typeface="Arial" charset="0"/>
                <a:sym typeface="Arial" charset="0"/>
              </a:rPr>
              <a:t>les services publics</a:t>
            </a:r>
            <a:r>
              <a:rPr lang="fr-FR" altLang="en-US" sz="3200" b="1" dirty="0" smtClean="0">
                <a:solidFill>
                  <a:srgbClr val="FF0000"/>
                </a:solidFill>
                <a:cs typeface="Arial" charset="0"/>
                <a:sym typeface="Arial" charset="0"/>
              </a:rPr>
              <a:t/>
            </a:r>
            <a:br>
              <a:rPr lang="fr-FR" altLang="en-US" sz="3200" b="1" dirty="0" smtClean="0">
                <a:solidFill>
                  <a:srgbClr val="FF0000"/>
                </a:solidFill>
                <a:cs typeface="Arial" charset="0"/>
                <a:sym typeface="Arial" charset="0"/>
              </a:rPr>
            </a:br>
            <a:endParaRPr lang="fr-FR" altLang="en-US" sz="3200" b="1" dirty="0" smtClean="0">
              <a:solidFill>
                <a:srgbClr val="000000"/>
              </a:solidFill>
              <a:cs typeface="Times New Roman" pitchFamily="18" charset="0"/>
              <a:sym typeface="Arial" charset="0"/>
            </a:endParaRPr>
          </a:p>
        </p:txBody>
      </p:sp>
      <p:sp>
        <p:nvSpPr>
          <p:cNvPr id="30724" name="Rectangle 3"/>
          <p:cNvSpPr>
            <a:spLocks noGrp="1" noChangeArrowheads="1"/>
          </p:cNvSpPr>
          <p:nvPr>
            <p:ph type="body" idx="1"/>
          </p:nvPr>
        </p:nvSpPr>
        <p:spPr>
          <a:xfrm>
            <a:off x="152400" y="1316038"/>
            <a:ext cx="8762999" cy="5084762"/>
          </a:xfrm>
        </p:spPr>
        <p:txBody>
          <a:bodyPr/>
          <a:lstStyle/>
          <a:p>
            <a:pPr>
              <a:lnSpc>
                <a:spcPct val="80000"/>
              </a:lnSpc>
              <a:buClr>
                <a:srgbClr val="FF0000"/>
              </a:buClr>
              <a:buFont typeface="Wingdings" pitchFamily="2" charset="2"/>
              <a:buChar char="ü"/>
            </a:pPr>
            <a:r>
              <a:rPr lang="fr-BE" altLang="en-US" sz="2400" dirty="0" smtClean="0">
                <a:solidFill>
                  <a:srgbClr val="000000"/>
                </a:solidFill>
                <a:cs typeface="Arial" charset="0"/>
                <a:sym typeface="Arial" charset="0"/>
              </a:rPr>
              <a:t>Objectifs sociaux dès le traité </a:t>
            </a:r>
            <a:r>
              <a:rPr lang="fr-BE" altLang="en-US" sz="2400" smtClean="0">
                <a:solidFill>
                  <a:srgbClr val="000000"/>
                </a:solidFill>
                <a:cs typeface="Arial" charset="0"/>
                <a:sym typeface="Arial" charset="0"/>
              </a:rPr>
              <a:t>de Rome</a:t>
            </a:r>
            <a:endParaRPr lang="fr-BE" altLang="en-US" sz="2400" dirty="0" smtClean="0">
              <a:solidFill>
                <a:srgbClr val="000000"/>
              </a:solidFill>
              <a:cs typeface="Arial" charset="0"/>
              <a:sym typeface="Arial" charset="0"/>
            </a:endParaRPr>
          </a:p>
          <a:p>
            <a:pPr>
              <a:lnSpc>
                <a:spcPct val="80000"/>
              </a:lnSpc>
              <a:buClr>
                <a:srgbClr val="FF0000"/>
              </a:buClr>
              <a:buFont typeface="Wingdings" pitchFamily="2" charset="2"/>
              <a:buChar char="ü"/>
            </a:pPr>
            <a:r>
              <a:rPr lang="fr-BE" altLang="en-US" sz="2400" dirty="0" smtClean="0">
                <a:solidFill>
                  <a:srgbClr val="000000"/>
                </a:solidFill>
                <a:cs typeface="Arial" charset="0"/>
                <a:sym typeface="Arial" charset="0"/>
              </a:rPr>
              <a:t>Les 4 libertés (capitaux, services, marchandises, personnes)</a:t>
            </a:r>
          </a:p>
          <a:p>
            <a:pPr>
              <a:lnSpc>
                <a:spcPct val="80000"/>
              </a:lnSpc>
              <a:buClr>
                <a:srgbClr val="FF0000"/>
              </a:buClr>
              <a:buFont typeface="Wingdings" pitchFamily="2" charset="2"/>
              <a:buChar char="ü"/>
            </a:pPr>
            <a:r>
              <a:rPr lang="fr-BE" altLang="en-US" sz="2400" dirty="0" smtClean="0">
                <a:solidFill>
                  <a:srgbClr val="000000"/>
                </a:solidFill>
                <a:cs typeface="Arial" charset="0"/>
                <a:sym typeface="Arial" charset="0"/>
              </a:rPr>
              <a:t>Libéralisation des industries de « réseau » </a:t>
            </a:r>
          </a:p>
          <a:p>
            <a:pPr>
              <a:lnSpc>
                <a:spcPct val="80000"/>
              </a:lnSpc>
              <a:buClr>
                <a:srgbClr val="FF0000"/>
              </a:buClr>
              <a:buFont typeface="Wingdings" pitchFamily="2" charset="2"/>
              <a:buChar char="ü"/>
            </a:pPr>
            <a:r>
              <a:rPr lang="fr-BE" altLang="en-US" sz="2400" dirty="0" smtClean="0">
                <a:solidFill>
                  <a:srgbClr val="000000"/>
                </a:solidFill>
                <a:cs typeface="Arial" charset="0"/>
                <a:sym typeface="Arial" charset="0"/>
              </a:rPr>
              <a:t>Les services publics : « dérogation » aux règles de la concurrence et « fragmentation »  SIG, SEIG, SSIG</a:t>
            </a:r>
          </a:p>
          <a:p>
            <a:pPr>
              <a:lnSpc>
                <a:spcPct val="80000"/>
              </a:lnSpc>
              <a:buClr>
                <a:srgbClr val="FF0000"/>
              </a:buClr>
              <a:buFont typeface="Wingdings" pitchFamily="2" charset="2"/>
              <a:buChar char="ü"/>
            </a:pPr>
            <a:r>
              <a:rPr lang="fr-BE" altLang="en-US" sz="2400" dirty="0">
                <a:solidFill>
                  <a:srgbClr val="000000"/>
                </a:solidFill>
                <a:cs typeface="Arial" charset="0"/>
                <a:sym typeface="Arial" charset="0"/>
              </a:rPr>
              <a:t>Politique macroéconomique: </a:t>
            </a:r>
            <a:r>
              <a:rPr lang="fr-BE" altLang="en-US" sz="2400" dirty="0" smtClean="0">
                <a:solidFill>
                  <a:srgbClr val="000000"/>
                </a:solidFill>
                <a:cs typeface="Arial" charset="0"/>
                <a:sym typeface="Arial" charset="0"/>
              </a:rPr>
              <a:t>austérité</a:t>
            </a:r>
            <a:r>
              <a:rPr lang="fr-BE" altLang="en-US" sz="2400" dirty="0">
                <a:solidFill>
                  <a:srgbClr val="000000"/>
                </a:solidFill>
                <a:cs typeface="Arial" charset="0"/>
                <a:sym typeface="Arial" charset="0"/>
              </a:rPr>
              <a:t>,  administration réduite, fiscalité </a:t>
            </a:r>
            <a:r>
              <a:rPr lang="fr-BE" altLang="en-US" sz="2400" dirty="0" smtClean="0">
                <a:solidFill>
                  <a:srgbClr val="000000"/>
                </a:solidFill>
                <a:cs typeface="Arial" charset="0"/>
                <a:sym typeface="Arial" charset="0"/>
              </a:rPr>
              <a:t>faible ou en tout cas régressive </a:t>
            </a:r>
            <a:endParaRPr lang="fr-BE" altLang="en-US" sz="2400" dirty="0">
              <a:solidFill>
                <a:srgbClr val="000000"/>
              </a:solidFill>
              <a:cs typeface="Arial" charset="0"/>
              <a:sym typeface="Arial" charset="0"/>
            </a:endParaRPr>
          </a:p>
          <a:p>
            <a:pPr>
              <a:lnSpc>
                <a:spcPct val="80000"/>
              </a:lnSpc>
              <a:buClr>
                <a:srgbClr val="FF0000"/>
              </a:buClr>
              <a:buFont typeface="Wingdings" pitchFamily="2" charset="2"/>
              <a:buChar char="ü"/>
            </a:pPr>
            <a:r>
              <a:rPr lang="fr-BE" altLang="en-US" sz="2400" dirty="0" smtClean="0">
                <a:solidFill>
                  <a:srgbClr val="000000"/>
                </a:solidFill>
                <a:cs typeface="Arial" charset="0"/>
                <a:sym typeface="Arial" charset="0"/>
              </a:rPr>
              <a:t>Marché, profits prédominent, concurrence «loyale»  dans les faits dumping social et fiscal </a:t>
            </a:r>
          </a:p>
          <a:p>
            <a:pPr>
              <a:lnSpc>
                <a:spcPct val="80000"/>
              </a:lnSpc>
              <a:buClr>
                <a:srgbClr val="FF0000"/>
              </a:buClr>
              <a:buFont typeface="Wingdings" pitchFamily="2" charset="2"/>
              <a:buChar char="ü"/>
            </a:pPr>
            <a:r>
              <a:rPr lang="fr-BE" altLang="en-US" sz="2400" dirty="0" smtClean="0">
                <a:solidFill>
                  <a:srgbClr val="000000"/>
                </a:solidFill>
                <a:cs typeface="Arial" charset="0"/>
                <a:sym typeface="Arial" charset="0"/>
              </a:rPr>
              <a:t>Inégalités au sein et entre les Etats membres se réduisaient avant 2008 pour de nouveau s’agrandir suite au crash financier</a:t>
            </a:r>
          </a:p>
          <a:p>
            <a:pPr>
              <a:lnSpc>
                <a:spcPct val="80000"/>
              </a:lnSpc>
              <a:buClr>
                <a:srgbClr val="FF0000"/>
              </a:buClr>
              <a:buFont typeface="Wingdings" pitchFamily="2" charset="2"/>
              <a:buChar char="ü"/>
            </a:pPr>
            <a:r>
              <a:rPr lang="fr-BE" altLang="en-US" sz="2400" dirty="0" smtClean="0">
                <a:solidFill>
                  <a:srgbClr val="000000"/>
                </a:solidFill>
                <a:cs typeface="Arial" charset="0"/>
                <a:sym typeface="Arial" charset="0"/>
              </a:rPr>
              <a:t>Socle Européen des Droits Sociaux (2017), Charte des droits fondamentaux y compris droit à une bonne administration, droits syndicaux, et protocole des SIG  </a:t>
            </a:r>
          </a:p>
          <a:p>
            <a:pPr>
              <a:lnSpc>
                <a:spcPct val="80000"/>
              </a:lnSpc>
              <a:buClr>
                <a:srgbClr val="FF0000"/>
              </a:buClr>
              <a:buFont typeface="Wingdings" pitchFamily="2" charset="2"/>
              <a:buChar char="ü"/>
            </a:pPr>
            <a:endParaRPr lang="fr-BE" altLang="en-US" sz="2800" dirty="0" smtClean="0">
              <a:solidFill>
                <a:srgbClr val="000000"/>
              </a:solidFill>
              <a:cs typeface="Arial" charset="0"/>
              <a:sym typeface="Arial" charset="0"/>
            </a:endParaRPr>
          </a:p>
        </p:txBody>
      </p:sp>
    </p:spTree>
    <p:extLst>
      <p:ext uri="{BB962C8B-B14F-4D97-AF65-F5344CB8AC3E}">
        <p14:creationId xmlns:p14="http://schemas.microsoft.com/office/powerpoint/2010/main" xmlns="" val="2230821096"/>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re 2"/>
          <p:cNvSpPr>
            <a:spLocks noGrp="1"/>
          </p:cNvSpPr>
          <p:nvPr>
            <p:ph type="title"/>
          </p:nvPr>
        </p:nvSpPr>
        <p:spPr bwMode="auto">
          <a:xfrm>
            <a:off x="384832" y="-33867"/>
            <a:ext cx="8229600" cy="11430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fr-FR" altLang="fr-FR" dirty="0" smtClean="0"/>
              <a:t> </a:t>
            </a:r>
            <a:r>
              <a:rPr lang="fr-FR" altLang="fr-FR" sz="3600" b="1" dirty="0" smtClean="0">
                <a:solidFill>
                  <a:srgbClr val="FF0000"/>
                </a:solidFill>
                <a:latin typeface="Arial" panose="020B0604020202020204" pitchFamily="34" charset="0"/>
                <a:cs typeface="Arial" panose="020B0604020202020204" pitchFamily="34" charset="0"/>
              </a:rPr>
              <a:t>Campagnes d’EPSU</a:t>
            </a:r>
          </a:p>
        </p:txBody>
      </p:sp>
      <p:pic>
        <p:nvPicPr>
          <p:cNvPr id="23555" name="Picture 5" descr="S:\Common\06 - COMMUNICATIONS AND PRESS\Campaigns\Public administration Action 29\POSTER_1 SMALL.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52400" y="2908246"/>
            <a:ext cx="3132000" cy="34879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3556" name="Picture 7"/>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748866" y="761999"/>
            <a:ext cx="3230001" cy="298926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3557" name="Picture 2" descr="S:\06 - COMMUNICATIONS AND PRESS\Logos\EPSU\Fair TAXATION campaign\tax unhappy meal logo WEB.jpg"/>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3309800" y="3751263"/>
            <a:ext cx="2222500" cy="312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3558" name="Picture 2"/>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6656387" y="4111361"/>
            <a:ext cx="2182813" cy="23399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3559" name="Image 6"/>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5400675" y="5181600"/>
            <a:ext cx="1228725" cy="1693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Espace réservé du contenu 4"/>
          <p:cNvPicPr>
            <a:picLocks noGrp="1" noChangeAspect="1"/>
          </p:cNvPicPr>
          <p:nvPr>
            <p:ph idx="1"/>
          </p:nvPr>
        </p:nvPicPr>
        <p:blipFill>
          <a:blip r:embed="rId8" cstate="print">
            <a:extLst>
              <a:ext uri="{28A0092B-C50C-407E-A947-70E740481C1C}">
                <a14:useLocalDpi xmlns:a14="http://schemas.microsoft.com/office/drawing/2010/main" xmlns="" val="0"/>
              </a:ext>
            </a:extLst>
          </a:blip>
          <a:stretch>
            <a:fillRect/>
          </a:stretch>
        </p:blipFill>
        <p:spPr>
          <a:xfrm>
            <a:off x="3480300" y="762000"/>
            <a:ext cx="2052000" cy="2955396"/>
          </a:xfrm>
        </p:spPr>
      </p:pic>
      <p:pic>
        <p:nvPicPr>
          <p:cNvPr id="10" name="Afbeelding 6"/>
          <p:cNvPicPr>
            <a:picLocks noChangeAspect="1"/>
          </p:cNvPicPr>
          <p:nvPr/>
        </p:nvPicPr>
        <p:blipFill>
          <a:blip r:embed="rId9">
            <a:extLst>
              <a:ext uri="{28A0092B-C50C-407E-A947-70E740481C1C}">
                <a14:useLocalDpi xmlns:a14="http://schemas.microsoft.com/office/drawing/2010/main" xmlns="" val="0"/>
              </a:ext>
            </a:extLst>
          </a:blip>
          <a:srcRect/>
          <a:stretch>
            <a:fillRect/>
          </a:stretch>
        </p:blipFill>
        <p:spPr bwMode="auto">
          <a:xfrm>
            <a:off x="8208699" y="6213475"/>
            <a:ext cx="863600" cy="525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Content Placeholder 3"/>
          <p:cNvPicPr>
            <a:picLocks noChangeAspect="1"/>
          </p:cNvPicPr>
          <p:nvPr/>
        </p:nvPicPr>
        <p:blipFill>
          <a:blip r:embed="rId10" cstate="print">
            <a:extLst>
              <a:ext uri="{28A0092B-C50C-407E-A947-70E740481C1C}">
                <a14:useLocalDpi xmlns:a14="http://schemas.microsoft.com/office/drawing/2010/main" xmlns="" val="0"/>
              </a:ext>
            </a:extLst>
          </a:blip>
          <a:stretch>
            <a:fillRect/>
          </a:stretch>
        </p:blipFill>
        <p:spPr bwMode="auto">
          <a:xfrm>
            <a:off x="381000" y="152400"/>
            <a:ext cx="1898287" cy="2755846"/>
          </a:xfrm>
          <a:prstGeom prst="rect">
            <a:avLst/>
          </a:prstGeom>
          <a:noFill/>
          <a:ln>
            <a:noFill/>
          </a:ln>
          <a:effectLst>
            <a:outerShdw blurRad="50800" dist="76200" dir="16200000" rotWithShape="0">
              <a:prstClr val="black">
                <a:alpha val="40000"/>
              </a:prst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6176387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4" descr="epsu-no-to-austerity-CZ OS med.jpg"/>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6732588" y="260350"/>
            <a:ext cx="1677987" cy="2360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1747" name="Picture 3" descr="NO to austerity FR copy MED.jpg"/>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3276600" y="439738"/>
            <a:ext cx="2724150" cy="39512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1748" name="Picture 6" descr="AÜflaier.jpg"/>
          <p:cNvPicPr>
            <a:picLocks noChangeAspect="1"/>
          </p:cNvPicPr>
          <p:nvPr/>
        </p:nvPicPr>
        <p:blipFill>
          <a:blip r:embed="rId5">
            <a:extLst>
              <a:ext uri="{28A0092B-C50C-407E-A947-70E740481C1C}">
                <a14:useLocalDpi xmlns:a14="http://schemas.microsoft.com/office/drawing/2010/main" xmlns="" val="0"/>
              </a:ext>
            </a:extLst>
          </a:blip>
          <a:srcRect/>
          <a:stretch>
            <a:fillRect/>
          </a:stretch>
        </p:blipFill>
        <p:spPr bwMode="auto">
          <a:xfrm>
            <a:off x="3059113" y="4868863"/>
            <a:ext cx="3276600" cy="174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1749" name="Picture 7" descr="DSC_0152 sp med.jpg"/>
          <p:cNvPicPr>
            <a:picLocks noChangeAspect="1"/>
          </p:cNvPicPr>
          <p:nvPr/>
        </p:nvPicPr>
        <p:blipFill>
          <a:blip r:embed="rId6">
            <a:extLst>
              <a:ext uri="{28A0092B-C50C-407E-A947-70E740481C1C}">
                <a14:useLocalDpi xmlns:a14="http://schemas.microsoft.com/office/drawing/2010/main" xmlns="" val="0"/>
              </a:ext>
            </a:extLst>
          </a:blip>
          <a:srcRect/>
          <a:stretch>
            <a:fillRect/>
          </a:stretch>
        </p:blipFill>
        <p:spPr bwMode="auto">
          <a:xfrm>
            <a:off x="6804025" y="4437063"/>
            <a:ext cx="1800225" cy="2195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1750" name="Picture 8" descr="IMG_3699 POLAND med1.jpg"/>
          <p:cNvPicPr>
            <a:picLocks noChangeAspect="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906463" y="276225"/>
            <a:ext cx="1708150" cy="2227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1751" name="Picture 5" descr="Vilnius 2011 12 10  4 med.jpg"/>
          <p:cNvPicPr>
            <a:picLocks noChangeAspect="1"/>
          </p:cNvPicPr>
          <p:nvPr/>
        </p:nvPicPr>
        <p:blipFill>
          <a:blip r:embed="rId8">
            <a:extLst>
              <a:ext uri="{28A0092B-C50C-407E-A947-70E740481C1C}">
                <a14:useLocalDpi xmlns:a14="http://schemas.microsoft.com/office/drawing/2010/main" xmlns="" val="0"/>
              </a:ext>
            </a:extLst>
          </a:blip>
          <a:srcRect/>
          <a:stretch>
            <a:fillRect/>
          </a:stretch>
        </p:blipFill>
        <p:spPr bwMode="auto">
          <a:xfrm>
            <a:off x="179388" y="2708275"/>
            <a:ext cx="2857500" cy="1835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1752" name="Picture 11" descr="IMG_4014 STAL.JPG"/>
          <p:cNvPicPr>
            <a:picLocks noChangeAspect="1"/>
          </p:cNvPicPr>
          <p:nvPr/>
        </p:nvPicPr>
        <p:blipFill>
          <a:blip r:embed="rId9">
            <a:extLst>
              <a:ext uri="{28A0092B-C50C-407E-A947-70E740481C1C}">
                <a14:useLocalDpi xmlns:a14="http://schemas.microsoft.com/office/drawing/2010/main" xmlns="" val="0"/>
              </a:ext>
            </a:extLst>
          </a:blip>
          <a:srcRect/>
          <a:stretch>
            <a:fillRect/>
          </a:stretch>
        </p:blipFill>
        <p:spPr bwMode="auto">
          <a:xfrm>
            <a:off x="6156325" y="2565400"/>
            <a:ext cx="2743200" cy="1825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1753" name="Picture 14" descr="IMG_8662 (2) nao austeridade.jpg"/>
          <p:cNvPicPr>
            <a:picLocks noChangeAspect="1"/>
          </p:cNvPicPr>
          <p:nvPr/>
        </p:nvPicPr>
        <p:blipFill>
          <a:blip r:embed="rId10">
            <a:extLst>
              <a:ext uri="{28A0092B-C50C-407E-A947-70E740481C1C}">
                <a14:useLocalDpi xmlns:a14="http://schemas.microsoft.com/office/drawing/2010/main" xmlns="" val="0"/>
              </a:ext>
            </a:extLst>
          </a:blip>
          <a:srcRect/>
          <a:stretch>
            <a:fillRect/>
          </a:stretch>
        </p:blipFill>
        <p:spPr bwMode="auto">
          <a:xfrm>
            <a:off x="827088" y="4589463"/>
            <a:ext cx="1612900" cy="2062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Afbeelding 6"/>
          <p:cNvPicPr>
            <a:picLocks noChangeAspect="1"/>
          </p:cNvPicPr>
          <p:nvPr/>
        </p:nvPicPr>
        <p:blipFill>
          <a:blip r:embed="rId11">
            <a:extLst>
              <a:ext uri="{28A0092B-C50C-407E-A947-70E740481C1C}">
                <a14:useLocalDpi xmlns:a14="http://schemas.microsoft.com/office/drawing/2010/main" xmlns="" val="0"/>
              </a:ext>
            </a:extLst>
          </a:blip>
          <a:srcRect/>
          <a:stretch>
            <a:fillRect/>
          </a:stretch>
        </p:blipFill>
        <p:spPr bwMode="auto">
          <a:xfrm>
            <a:off x="3813803" y="3672530"/>
            <a:ext cx="1479152" cy="900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endParaRPr lang="en-GB" dirty="0"/>
          </a:p>
        </p:txBody>
      </p:sp>
    </p:spTree>
    <p:extLst>
      <p:ext uri="{BB962C8B-B14F-4D97-AF65-F5344CB8AC3E}">
        <p14:creationId xmlns:p14="http://schemas.microsoft.com/office/powerpoint/2010/main" xmlns="" val="25997109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876800" y="1616561"/>
            <a:ext cx="3756856" cy="439259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 name="Title 2"/>
          <p:cNvSpPr>
            <a:spLocks noGrp="1"/>
          </p:cNvSpPr>
          <p:nvPr>
            <p:ph type="title"/>
          </p:nvPr>
        </p:nvSpPr>
        <p:spPr>
          <a:xfrm>
            <a:off x="76200" y="274637"/>
            <a:ext cx="8991600" cy="1341923"/>
          </a:xfrm>
        </p:spPr>
        <p:txBody>
          <a:bodyPr>
            <a:noAutofit/>
          </a:bodyPr>
          <a:lstStyle/>
          <a:p>
            <a:r>
              <a:rPr lang="en-GB" sz="2800" b="1" dirty="0" smtClean="0">
                <a:solidFill>
                  <a:srgbClr val="E70737"/>
                </a:solidFill>
                <a:latin typeface="Arial" panose="020B0604020202020204" pitchFamily="34" charset="0"/>
                <a:cs typeface="Arial" panose="020B0604020202020204" pitchFamily="34" charset="0"/>
              </a:rPr>
              <a:t>Justice </a:t>
            </a:r>
            <a:r>
              <a:rPr lang="en-GB" sz="2800" b="1" dirty="0" err="1" smtClean="0">
                <a:solidFill>
                  <a:srgbClr val="E70737"/>
                </a:solidFill>
                <a:latin typeface="Arial" panose="020B0604020202020204" pitchFamily="34" charset="0"/>
                <a:cs typeface="Arial" panose="020B0604020202020204" pitchFamily="34" charset="0"/>
              </a:rPr>
              <a:t>fiscale</a:t>
            </a:r>
            <a:r>
              <a:rPr lang="en-GB" sz="2800" b="1" dirty="0">
                <a:solidFill>
                  <a:srgbClr val="E70737"/>
                </a:solidFill>
                <a:latin typeface="Arial" panose="020B0604020202020204" pitchFamily="34" charset="0"/>
                <a:cs typeface="Arial" panose="020B0604020202020204" pitchFamily="34" charset="0"/>
              </a:rPr>
              <a:t> </a:t>
            </a:r>
            <a:r>
              <a:rPr lang="en-GB" sz="2800" b="1" dirty="0" smtClean="0">
                <a:solidFill>
                  <a:srgbClr val="E70737"/>
                </a:solidFill>
                <a:latin typeface="Arial" panose="020B0604020202020204" pitchFamily="34" charset="0"/>
                <a:cs typeface="Arial" panose="020B0604020202020204" pitchFamily="34" charset="0"/>
              </a:rPr>
              <a:t>: </a:t>
            </a:r>
            <a:br>
              <a:rPr lang="en-GB" sz="2800" b="1" dirty="0" smtClean="0">
                <a:solidFill>
                  <a:srgbClr val="E70737"/>
                </a:solidFill>
                <a:latin typeface="Arial" panose="020B0604020202020204" pitchFamily="34" charset="0"/>
                <a:cs typeface="Arial" panose="020B0604020202020204" pitchFamily="34" charset="0"/>
              </a:rPr>
            </a:br>
            <a:r>
              <a:rPr lang="en-GB" sz="2800" b="1" dirty="0" err="1" smtClean="0">
                <a:solidFill>
                  <a:srgbClr val="E70737"/>
                </a:solidFill>
                <a:latin typeface="Arial" panose="020B0604020202020204" pitchFamily="34" charset="0"/>
                <a:cs typeface="Arial" panose="020B0604020202020204" pitchFamily="34" charset="0"/>
              </a:rPr>
              <a:t>Cas</a:t>
            </a:r>
            <a:r>
              <a:rPr lang="en-GB" sz="2800" b="1" dirty="0" smtClean="0">
                <a:solidFill>
                  <a:srgbClr val="E70737"/>
                </a:solidFill>
                <a:latin typeface="Arial" panose="020B0604020202020204" pitchFamily="34" charset="0"/>
                <a:cs typeface="Arial" panose="020B0604020202020204" pitchFamily="34" charset="0"/>
              </a:rPr>
              <a:t> de McDonald’s</a:t>
            </a:r>
            <a:endParaRPr lang="en-GB" sz="2800" b="1" dirty="0">
              <a:solidFill>
                <a:srgbClr val="E70737"/>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58528" y="1600200"/>
            <a:ext cx="3200400" cy="4425319"/>
          </a:xfrm>
          <a:prstGeom prst="rect">
            <a:avLst/>
          </a:prstGeom>
        </p:spPr>
      </p:pic>
      <p:pic>
        <p:nvPicPr>
          <p:cNvPr id="5123" name="Picture 3"/>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7764392" y="6174159"/>
            <a:ext cx="858837" cy="5302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078384238"/>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dèle par défaut">
  <a:themeElements>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1757</Words>
  <Application>Microsoft Office PowerPoint</Application>
  <PresentationFormat>Affichage à l'écran (4:3)</PresentationFormat>
  <Paragraphs>182</Paragraphs>
  <Slides>20</Slides>
  <Notes>20</Notes>
  <HiddenSlides>0</HiddenSlides>
  <MMClips>0</MMClips>
  <ScaleCrop>false</ScaleCrop>
  <HeadingPairs>
    <vt:vector size="4" baseType="variant">
      <vt:variant>
        <vt:lpstr>Thème</vt:lpstr>
      </vt:variant>
      <vt:variant>
        <vt:i4>3</vt:i4>
      </vt:variant>
      <vt:variant>
        <vt:lpstr>Titres des diapositives</vt:lpstr>
      </vt:variant>
      <vt:variant>
        <vt:i4>20</vt:i4>
      </vt:variant>
    </vt:vector>
  </HeadingPairs>
  <TitlesOfParts>
    <vt:vector size="23" baseType="lpstr">
      <vt:lpstr>Default Design</vt:lpstr>
      <vt:lpstr>Office Theme</vt:lpstr>
      <vt:lpstr>Modèle par défaut</vt:lpstr>
      <vt:lpstr>Fédération Syndicale Européenne des Services Publics   (FSESP – EPSU) UFSE-CGT, Conseil national 22/10/19   </vt:lpstr>
      <vt:lpstr>EPSU, c’est:  </vt:lpstr>
      <vt:lpstr>Diapositive 3</vt:lpstr>
      <vt:lpstr>10ème Congrès de Dublin, juin 2019  Un avenir pour tou-te-s</vt:lpstr>
      <vt:lpstr>Diapositive 5</vt:lpstr>
      <vt:lpstr>La politique européenne et  les services publics </vt:lpstr>
      <vt:lpstr> Campagnes d’EPSU</vt:lpstr>
      <vt:lpstr>Diapositive 8</vt:lpstr>
      <vt:lpstr>Justice fiscale :  Cas de McDonald’s</vt:lpstr>
      <vt:lpstr>Directives européennes contre la fraude et évasion fiscales grâce à la mobilisation syndicale et ONG adoptées ou en cours de discussions au Conseil mais effectifs administrations fiscales en baisse 2008-18</vt:lpstr>
      <vt:lpstr>Réseau EPSU Prison- Revendications</vt:lpstr>
      <vt:lpstr>Réseau EPSU prisons</vt:lpstr>
      <vt:lpstr>EuCare reseau des travailleurs pour  l’accueil des migrants, 2018</vt:lpstr>
      <vt:lpstr>Lanceurs d’alerte luxleaks, dieselgate, directive secret d’ affaire</vt:lpstr>
      <vt:lpstr>le dialogue social  dans les services publics </vt:lpstr>
      <vt:lpstr>Diapositive 16</vt:lpstr>
      <vt:lpstr> Accord Information et consultation  </vt:lpstr>
      <vt:lpstr>Autres travaux dialogue social européen dans les administrations centrales</vt:lpstr>
      <vt:lpstr>Rôle des affiliés</vt:lpstr>
      <vt:lpstr>Merci, plus d’informations www.epsu.org   </vt:lpstr>
    </vt:vector>
  </TitlesOfParts>
  <Company>ETUH</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Nadine</dc:creator>
  <cp:lastModifiedBy>Administrateur</cp:lastModifiedBy>
  <cp:revision>542</cp:revision>
  <cp:lastPrinted>2019-10-21T15:11:58Z</cp:lastPrinted>
  <dcterms:created xsi:type="dcterms:W3CDTF">2004-10-14T12:09:19Z</dcterms:created>
  <dcterms:modified xsi:type="dcterms:W3CDTF">2019-11-05T17:34:27Z</dcterms:modified>
</cp:coreProperties>
</file>