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25"/>
  </p:notesMasterIdLst>
  <p:handoutMasterIdLst>
    <p:handoutMasterId r:id="rId26"/>
  </p:handoutMasterIdLst>
  <p:sldIdLst>
    <p:sldId id="937" r:id="rId3"/>
    <p:sldId id="941" r:id="rId4"/>
    <p:sldId id="943" r:id="rId5"/>
    <p:sldId id="944" r:id="rId6"/>
    <p:sldId id="945" r:id="rId7"/>
    <p:sldId id="946" r:id="rId8"/>
    <p:sldId id="947" r:id="rId9"/>
    <p:sldId id="948" r:id="rId10"/>
    <p:sldId id="949" r:id="rId11"/>
    <p:sldId id="950" r:id="rId12"/>
    <p:sldId id="952" r:id="rId13"/>
    <p:sldId id="953" r:id="rId14"/>
    <p:sldId id="954" r:id="rId15"/>
    <p:sldId id="956" r:id="rId16"/>
    <p:sldId id="957" r:id="rId17"/>
    <p:sldId id="959" r:id="rId18"/>
    <p:sldId id="960" r:id="rId19"/>
    <p:sldId id="967" r:id="rId20"/>
    <p:sldId id="968" r:id="rId21"/>
    <p:sldId id="963" r:id="rId22"/>
    <p:sldId id="964" r:id="rId23"/>
    <p:sldId id="966" r:id="rId2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9DD"/>
    <a:srgbClr val="ED1C24"/>
    <a:srgbClr val="728999"/>
    <a:srgbClr val="808080"/>
    <a:srgbClr val="FFFF00"/>
    <a:srgbClr val="599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6" autoAdjust="0"/>
    <p:restoredTop sz="78205" autoAdjust="0"/>
  </p:normalViewPr>
  <p:slideViewPr>
    <p:cSldViewPr>
      <p:cViewPr varScale="1">
        <p:scale>
          <a:sx n="91" d="100"/>
          <a:sy n="91" d="100"/>
        </p:scale>
        <p:origin x="1531" y="58"/>
      </p:cViewPr>
      <p:guideLst>
        <p:guide orient="horz" pos="2750"/>
        <p:guide pos="2881"/>
      </p:guideLst>
    </p:cSldViewPr>
  </p:slideViewPr>
  <p:outlineViewPr>
    <p:cViewPr>
      <p:scale>
        <a:sx n="33" d="100"/>
        <a:sy n="33" d="100"/>
      </p:scale>
      <p:origin x="48" y="64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88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1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/>
            </a:lvl1pPr>
          </a:lstStyle>
          <a:p>
            <a:pPr>
              <a:defRPr/>
            </a:pPr>
            <a:fld id="{966AC13A-F5FC-4B26-8A9A-B7CAED398CE3}" type="datetimeFigureOut">
              <a:rPr lang="fr-FR"/>
              <a:pPr>
                <a:defRPr/>
              </a:pPr>
              <a:t>07/01/2015</a:t>
            </a:fld>
            <a:endParaRPr lang="fr-FR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3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428243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/>
            </a:lvl1pPr>
          </a:lstStyle>
          <a:p>
            <a:pPr>
              <a:defRPr/>
            </a:pPr>
            <a:fld id="{2763825C-85BD-4EE1-AD7A-B4B9C43619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727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715715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8243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243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fld id="{4BFCE071-65AC-43DB-BCA7-4F47D7405C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977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CE071-65AC-43DB-BCA7-4F47D7405CE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09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Tx/>
              <a:buNone/>
            </a:pPr>
            <a:endParaRPr lang="fr-FR" sz="3500">
              <a:solidFill>
                <a:srgbClr val="ED1C24"/>
              </a:solidFill>
            </a:endParaRPr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28675" y="4724400"/>
            <a:ext cx="6402388" cy="1752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800" b="0">
                <a:solidFill>
                  <a:srgbClr val="80808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500" y="3254375"/>
            <a:ext cx="6913563" cy="1470025"/>
          </a:xfrm>
          <a:prstGeom prst="rect">
            <a:avLst/>
          </a:prstGeom>
        </p:spPr>
        <p:txBody>
          <a:bodyPr/>
          <a:lstStyle>
            <a:lvl1pPr algn="r">
              <a:defRPr sz="35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5E71E-D55F-4E94-86B2-9A438DA6F70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961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56CD8-06E1-46D3-AFC5-07C1E152CB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65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31775"/>
            <a:ext cx="2057400" cy="589438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31775"/>
            <a:ext cx="6019800" cy="5894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D951-A69E-4CB6-917C-38B62AFAC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4551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2C13-B9DA-469B-921C-A84973D324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6544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9E672-2557-456F-99F3-71741AC618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3547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0A0B-C752-49BE-B34B-4D8468C413D0}" type="datetimeFigureOut">
              <a:rPr lang="fr-FR" smtClean="0"/>
              <a:t>07/01/2015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6F41-475E-4AC8-BF7F-01978614D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4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endParaRPr lang="fr-FR" sz="1800">
              <a:solidFill>
                <a:srgbClr val="ED1C24"/>
              </a:solidFill>
            </a:endParaRPr>
          </a:p>
        </p:txBody>
      </p:sp>
      <p:pic>
        <p:nvPicPr>
          <p:cNvPr id="5" name="Picture 11" descr="silhouet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8913"/>
            <a:ext cx="717550" cy="719137"/>
          </a:xfrm>
          <a:prstGeom prst="rect">
            <a:avLst/>
          </a:prstGeom>
          <a:noFill/>
          <a:ln w="3175">
            <a:solidFill>
              <a:srgbClr val="ED1C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DC_Retraites_serti_red_g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88913"/>
            <a:ext cx="7270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6567488" y="1262063"/>
            <a:ext cx="2576512" cy="0"/>
          </a:xfrm>
          <a:prstGeom prst="line">
            <a:avLst/>
          </a:prstGeom>
          <a:noFill/>
          <a:ln w="127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459538" y="765175"/>
            <a:ext cx="2260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FR" sz="3100" smtClean="0">
                <a:solidFill>
                  <a:srgbClr val="ED1C24"/>
                </a:solidFill>
              </a:rPr>
              <a:t>Sommaire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1878013" y="15875"/>
            <a:ext cx="7251700" cy="231775"/>
          </a:xfrm>
          <a:ln algn="ctr"/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Clr>
                <a:srgbClr val="ED1C24"/>
              </a:buClr>
              <a:buFont typeface="Wingdings" pitchFamily="2" charset="2"/>
              <a:buNone/>
              <a:defRPr sz="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17778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013" y="1600200"/>
            <a:ext cx="7569200" cy="4527550"/>
          </a:xfrm>
          <a:solidFill>
            <a:srgbClr val="FFFFFF"/>
          </a:solidFill>
          <a:ln algn="ctr"/>
        </p:spPr>
        <p:txBody>
          <a:bodyPr/>
          <a:lstStyle>
            <a:lvl1pPr marL="0" indent="0">
              <a:defRPr sz="2100" b="0">
                <a:solidFill>
                  <a:srgbClr val="ED1C24"/>
                </a:solidFill>
              </a:defRPr>
            </a:lvl1pPr>
            <a:lvl2pPr marL="457200" lvl="1" indent="0">
              <a:buClrTx/>
              <a:defRPr sz="2100">
                <a:solidFill>
                  <a:srgbClr val="808080"/>
                </a:solidFill>
              </a:defRPr>
            </a:lvl2pPr>
          </a:lstStyle>
          <a:p>
            <a:r>
              <a:rPr lang="fr-FR"/>
              <a:t>Cliquez pour modifier le style des sous-titres du masque</a:t>
            </a:r>
          </a:p>
          <a:p>
            <a:pPr lvl="1"/>
            <a:r>
              <a:rPr lang="fr-FR"/>
              <a:t> Deuxième niveau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663" y="6408738"/>
            <a:ext cx="336550" cy="4762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023F7EB-02C2-42F5-8751-B762894B79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21032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AE46-BE7C-4FEC-87BA-1DDD613576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16285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210D-6AE1-432D-BC2B-EF2A42ED2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448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FC24-1955-4862-9A03-FBD6C2A51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35770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36BC4-E247-4F29-84B7-3B2F8C3150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5189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A46A-2DCA-4E2A-812B-500EB9E9AB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00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CEE3-54C0-4C16-A4FB-CA03B89B8A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616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CFDA0-594A-48F7-8BFC-16D3F00658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4432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676D0-5744-44C8-99E8-03B2ED559E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1502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DBEB-5B51-4C08-A41F-6AD5E2E62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5031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94C4-2B64-4CEA-9119-08AF9D51FB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9648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31775"/>
            <a:ext cx="2057400" cy="58943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31775"/>
            <a:ext cx="6019800" cy="58943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24E3B-3984-4D5B-914F-51C7F656E0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0733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A0025-FF3C-42F1-A8B5-F28D9F1746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6303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54FAD-033E-45CD-9689-AECE6CBFDD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7284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3DA1-7F9F-40F2-9399-CB220F84B2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9179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EAD1E-C480-443F-80FD-9EE6840BE6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7755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69C7-FAFD-48B8-9404-C7EDA83ABC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1853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57697-5FEB-4224-9057-F06300FF48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7378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600" y="6400800"/>
            <a:ext cx="21732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4BB7B-6936-49E0-B616-09CB5F26C6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2874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10325"/>
            <a:ext cx="3603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r"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15E71E-D55F-4E94-86B2-9A438DA6F70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fr-FR" sz="3000">
              <a:solidFill>
                <a:srgbClr val="ED1C24"/>
              </a:solidFill>
            </a:endParaRPr>
          </a:p>
        </p:txBody>
      </p:sp>
      <p:pic>
        <p:nvPicPr>
          <p:cNvPr id="12" name="Picture 6" descr="C:\Users\scardina_r\AppData\Local\Microsoft\Windows\Temporary Internet Files\Content.Outlook\5AHB2KVP\Nouveau logo(2013).JP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73" y="5877272"/>
            <a:ext cx="1589100" cy="98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565243" y="981075"/>
            <a:ext cx="5543550" cy="107950"/>
          </a:xfrm>
          <a:prstGeom prst="rect">
            <a:avLst/>
          </a:prstGeom>
          <a:solidFill>
            <a:srgbClr val="D03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  <p:sldLayoutId id="2147484231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itchFamily="2" charset="2"/>
        <a:buChar char="§"/>
        <a:defRPr sz="2800">
          <a:solidFill>
            <a:srgbClr val="728999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itchFamily="2" charset="2"/>
        <a:buChar char="§"/>
        <a:defRPr sz="2400">
          <a:solidFill>
            <a:srgbClr val="728999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28999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" y="6400800"/>
            <a:ext cx="21732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Direction des Retraites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10325"/>
            <a:ext cx="3603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r">
              <a:buFontTx/>
              <a:buNone/>
              <a:defRPr sz="1000">
                <a:solidFill>
                  <a:srgbClr val="ED1C24"/>
                </a:solidFill>
              </a:defRPr>
            </a:lvl1pPr>
          </a:lstStyle>
          <a:p>
            <a:pPr>
              <a:defRPr/>
            </a:pPr>
            <a:fld id="{92B89381-97E2-46F9-BE7D-0EF0580F8C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fr-FR" sz="3000">
              <a:solidFill>
                <a:srgbClr val="ED1C24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50825" y="260350"/>
            <a:ext cx="720725" cy="719138"/>
          </a:xfrm>
          <a:prstGeom prst="rect">
            <a:avLst/>
          </a:prstGeom>
          <a:solidFill>
            <a:srgbClr val="ED1C24"/>
          </a:solidFill>
          <a:ln w="9525">
            <a:solidFill>
              <a:srgbClr val="ED1C2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fr-FR" sz="1800"/>
          </a:p>
        </p:txBody>
      </p:sp>
      <p:pic>
        <p:nvPicPr>
          <p:cNvPr id="2056" name="Picture 8" descr="silhouett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60350"/>
            <a:ext cx="717550" cy="71913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052638" y="1077913"/>
            <a:ext cx="7091362" cy="0"/>
          </a:xfrm>
          <a:prstGeom prst="line">
            <a:avLst/>
          </a:prstGeom>
          <a:noFill/>
          <a:ln w="9525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Texte</a:t>
            </a:r>
          </a:p>
          <a:p>
            <a:pPr lvl="1"/>
            <a:r>
              <a:rPr lang="fr-FR" smtClean="0"/>
              <a:t>Texte</a:t>
            </a:r>
          </a:p>
          <a:p>
            <a:pPr lvl="2"/>
            <a:r>
              <a:rPr lang="fr-FR" smtClean="0"/>
              <a:t>Texte </a:t>
            </a:r>
          </a:p>
          <a:p>
            <a:pPr lvl="0"/>
            <a:r>
              <a:rPr lang="fr-FR" smtClean="0"/>
              <a:t>Texte</a:t>
            </a:r>
          </a:p>
          <a:p>
            <a:pPr lvl="1"/>
            <a:r>
              <a:rPr lang="fr-FR" smtClean="0"/>
              <a:t>Texte</a:t>
            </a:r>
          </a:p>
          <a:p>
            <a:pPr lvl="2"/>
            <a:r>
              <a:rPr lang="fr-FR" smtClean="0"/>
              <a:t>Texte</a:t>
            </a:r>
          </a:p>
          <a:p>
            <a:pPr lvl="3"/>
            <a:r>
              <a:rPr lang="fr-FR" smtClean="0"/>
              <a:t>Texte 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916113" y="231775"/>
            <a:ext cx="67706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10800" rIns="54000" bIns="1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ED1C24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itchFamily="2" charset="2"/>
        <a:buChar char="§"/>
        <a:defRPr sz="2800">
          <a:solidFill>
            <a:srgbClr val="728999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itchFamily="2" charset="2"/>
        <a:buChar char="§"/>
        <a:defRPr sz="2400">
          <a:solidFill>
            <a:srgbClr val="728999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28999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>
          <a:xfrm>
            <a:off x="107504" y="3068960"/>
            <a:ext cx="8856984" cy="1513161"/>
          </a:xfrm>
        </p:spPr>
        <p:txBody>
          <a:bodyPr/>
          <a:lstStyle/>
          <a:p>
            <a:pPr defTabSz="912813" eaLnBrk="1" hangingPunct="1"/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b="1" dirty="0"/>
              <a:t>Activité des interventions du Fonds 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à </a:t>
            </a:r>
            <a:r>
              <a:rPr lang="fr-FR" sz="2800" b="1" dirty="0"/>
              <a:t>la date du 30 novembre </a:t>
            </a:r>
            <a:r>
              <a:rPr lang="fr-FR" sz="2800" b="1" dirty="0" smtClean="0"/>
              <a:t>2014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403648" y="47854"/>
            <a:ext cx="7632848" cy="194098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ED1C24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sz="2400" b="1" dirty="0"/>
              <a:t>Comité national du 18 décembre 2014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814" y="6386844"/>
            <a:ext cx="9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819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Nombre de conventions en cours d’exécution (portefeuille) : 381</a:t>
            </a:r>
          </a:p>
          <a:p>
            <a:r>
              <a:rPr lang="fr-FR" dirty="0" smtClean="0"/>
              <a:t>Engagement total du Fonds : 343 M€</a:t>
            </a:r>
          </a:p>
          <a:p>
            <a:r>
              <a:rPr lang="fr-FR" dirty="0" smtClean="0"/>
              <a:t>Taux d’exécution budgétaire : </a:t>
            </a:r>
          </a:p>
          <a:p>
            <a:pPr lvl="1"/>
            <a:r>
              <a:rPr lang="fr-FR" dirty="0" smtClean="0"/>
              <a:t>Par rapport au réel 2013 : 102%</a:t>
            </a:r>
          </a:p>
          <a:p>
            <a:pPr lvl="1"/>
            <a:r>
              <a:rPr lang="fr-FR" dirty="0" smtClean="0"/>
              <a:t>Par rapport au budget 2014 après DM n° 1 </a:t>
            </a:r>
            <a:r>
              <a:rPr lang="fr-FR" smtClean="0"/>
              <a:t>: 93%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Bilan de l’activité du FIPHFP depuis 2007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100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Aides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813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Nombre d’aides payées : 32 393 </a:t>
            </a:r>
          </a:p>
          <a:p>
            <a:r>
              <a:rPr lang="fr-FR" dirty="0" smtClean="0"/>
              <a:t>Montants payés : 74 M€</a:t>
            </a:r>
          </a:p>
          <a:p>
            <a:r>
              <a:rPr lang="fr-FR" dirty="0" smtClean="0"/>
              <a:t>Montant moyen d’une aide : 2 284 €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22300" y="3458369"/>
          <a:ext cx="7899400" cy="809625"/>
        </p:xfrm>
        <a:graphic>
          <a:graphicData uri="http://schemas.openxmlformats.org/drawingml/2006/table">
            <a:tbl>
              <a:tblPr/>
              <a:tblGrid>
                <a:gridCol w="10414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 aides payées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payé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 employeurs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9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Programme accessibilité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421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Montants payés : 60 M€</a:t>
            </a:r>
          </a:p>
          <a:p>
            <a:endParaRPr lang="fr-FR" dirty="0"/>
          </a:p>
          <a:p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22300" y="3620294"/>
          <a:ext cx="7899400" cy="485775"/>
        </p:xfrm>
        <a:graphic>
          <a:graphicData uri="http://schemas.openxmlformats.org/drawingml/2006/table">
            <a:tbl>
              <a:tblPr/>
              <a:tblGrid>
                <a:gridCol w="10414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accessibilité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payé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Conventions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676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Montants payés :</a:t>
            </a:r>
            <a:r>
              <a:rPr lang="fr-FR" dirty="0"/>
              <a:t> </a:t>
            </a:r>
            <a:r>
              <a:rPr lang="fr-FR" dirty="0" smtClean="0"/>
              <a:t>363 M€</a:t>
            </a:r>
          </a:p>
        </p:txBody>
      </p:sp>
    </p:spTree>
    <p:extLst>
      <p:ext uri="{BB962C8B-B14F-4D97-AF65-F5344CB8AC3E}">
        <p14:creationId xmlns:p14="http://schemas.microsoft.com/office/powerpoint/2010/main" val="3075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Partenariats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143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Montants payés :</a:t>
            </a:r>
            <a:r>
              <a:rPr lang="fr-FR" dirty="0"/>
              <a:t> </a:t>
            </a:r>
            <a:r>
              <a:rPr lang="fr-FR" dirty="0" smtClean="0"/>
              <a:t>237 M€</a:t>
            </a:r>
          </a:p>
        </p:txBody>
      </p:sp>
    </p:spTree>
    <p:extLst>
      <p:ext uri="{BB962C8B-B14F-4D97-AF65-F5344CB8AC3E}">
        <p14:creationId xmlns:p14="http://schemas.microsoft.com/office/powerpoint/2010/main" val="32521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Aides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135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Au final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012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FIPHFP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Fonds ayant financé 680 M€ depuis sa création</a:t>
            </a:r>
          </a:p>
          <a:p>
            <a:r>
              <a:rPr lang="fr-FR" dirty="0" smtClean="0"/>
              <a:t>corollaire d’une évolution du taux d’emploi de BOE:</a:t>
            </a:r>
          </a:p>
          <a:p>
            <a:pPr lvl="1"/>
            <a:r>
              <a:rPr lang="fr-FR" dirty="0" smtClean="0"/>
              <a:t>de 3,55% à 4,16% en taux direct</a:t>
            </a:r>
          </a:p>
          <a:p>
            <a:pPr lvl="1"/>
            <a:r>
              <a:rPr lang="fr-FR" smtClean="0"/>
              <a:t>de 3,74% à 4,64% </a:t>
            </a:r>
            <a:r>
              <a:rPr lang="fr-FR" dirty="0" smtClean="0"/>
              <a:t>en taux légal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83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60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Nombre d’aides demandées : 8 855</a:t>
            </a:r>
          </a:p>
          <a:p>
            <a:pPr marL="742950" lvl="2" indent="-342900"/>
            <a:r>
              <a:rPr lang="fr-FR" dirty="0" smtClean="0"/>
              <a:t>+ 21% par rapport à novembre 2013</a:t>
            </a:r>
          </a:p>
          <a:p>
            <a:r>
              <a:rPr lang="fr-FR" dirty="0" smtClean="0"/>
              <a:t>Nombre d’aides traitées : 10 236</a:t>
            </a:r>
          </a:p>
          <a:p>
            <a:pPr marL="742950" lvl="2" indent="-342900"/>
            <a:r>
              <a:rPr lang="fr-FR" dirty="0" smtClean="0"/>
              <a:t>+ 31% par rapport à novembre 2013</a:t>
            </a:r>
          </a:p>
          <a:p>
            <a:r>
              <a:rPr lang="fr-FR" dirty="0" smtClean="0"/>
              <a:t>Nombre d’aides payées : 8 441</a:t>
            </a:r>
          </a:p>
          <a:p>
            <a:pPr marL="742950" lvl="2" indent="-342900"/>
            <a:r>
              <a:rPr lang="fr-FR" dirty="0" smtClean="0"/>
              <a:t>+ 27% par rapport à novembre 2013</a:t>
            </a:r>
          </a:p>
          <a:p>
            <a:r>
              <a:rPr lang="fr-FR" dirty="0" smtClean="0"/>
              <a:t>Montants payés : 16,9 M€</a:t>
            </a:r>
          </a:p>
          <a:p>
            <a:pPr marL="742950" lvl="2" indent="-342900"/>
            <a:r>
              <a:rPr lang="fr-FR" dirty="0" smtClean="0"/>
              <a:t>+ 16% par rapport à novembre 2013</a:t>
            </a:r>
          </a:p>
          <a:p>
            <a:r>
              <a:rPr lang="fr-FR" dirty="0" smtClean="0"/>
              <a:t>Montant moyen d’une aide : 2 004 €</a:t>
            </a:r>
          </a:p>
          <a:p>
            <a:pPr marL="742950" lvl="2" indent="-342900"/>
            <a:r>
              <a:rPr lang="fr-FR" dirty="0" smtClean="0"/>
              <a:t>- 9% par rapport à novembre 2013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3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Montant total des financements payés fin novembre 2014 : 16,9 M€</a:t>
            </a:r>
          </a:p>
          <a:p>
            <a:r>
              <a:rPr lang="fr-FR" dirty="0" smtClean="0"/>
              <a:t>Taux d’exécution budgétaire : </a:t>
            </a:r>
          </a:p>
          <a:p>
            <a:pPr lvl="1"/>
            <a:r>
              <a:rPr lang="fr-FR" dirty="0" smtClean="0"/>
              <a:t>Par rapport au réel 2013 : 108%</a:t>
            </a:r>
          </a:p>
          <a:p>
            <a:pPr lvl="1"/>
            <a:r>
              <a:rPr lang="fr-FR" dirty="0" smtClean="0"/>
              <a:t>Par rapport au budget 2014 après DM n° 1 : 109%</a:t>
            </a:r>
          </a:p>
        </p:txBody>
      </p:sp>
    </p:spTree>
    <p:extLst>
      <p:ext uri="{BB962C8B-B14F-4D97-AF65-F5344CB8AC3E}">
        <p14:creationId xmlns:p14="http://schemas.microsoft.com/office/powerpoint/2010/main" val="26778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Programme accessibilité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125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Nombre de demandes enregistrées :243</a:t>
            </a:r>
          </a:p>
          <a:p>
            <a:pPr marL="742950" lvl="2" indent="-342900"/>
            <a:r>
              <a:rPr lang="fr-FR" dirty="0" smtClean="0"/>
              <a:t>- 38% par rapport à novembre 2013</a:t>
            </a:r>
          </a:p>
          <a:p>
            <a:r>
              <a:rPr lang="fr-FR" dirty="0" smtClean="0"/>
              <a:t>Nombre de demandes traitées : 474</a:t>
            </a:r>
          </a:p>
          <a:p>
            <a:pPr marL="742950" lvl="2" indent="-342900"/>
            <a:r>
              <a:rPr lang="fr-FR" dirty="0" smtClean="0"/>
              <a:t>+ 32% par rapport à novembre 2013</a:t>
            </a:r>
          </a:p>
          <a:p>
            <a:r>
              <a:rPr lang="fr-FR" dirty="0" smtClean="0"/>
              <a:t>Nombre de paiements : 428</a:t>
            </a:r>
          </a:p>
          <a:p>
            <a:pPr marL="742950" lvl="2" indent="-342900"/>
            <a:r>
              <a:rPr lang="fr-FR" dirty="0" smtClean="0"/>
              <a:t>+ 95% par rapport à novembre 2013</a:t>
            </a:r>
          </a:p>
          <a:p>
            <a:r>
              <a:rPr lang="fr-FR" dirty="0" smtClean="0"/>
              <a:t>Montants payés : 15,3 M€</a:t>
            </a:r>
          </a:p>
          <a:p>
            <a:pPr marL="742950" lvl="2" indent="-342900"/>
            <a:r>
              <a:rPr lang="fr-FR" dirty="0" smtClean="0"/>
              <a:t>- 5% par rapport à novembre 2013</a:t>
            </a:r>
          </a:p>
          <a:p>
            <a:r>
              <a:rPr lang="fr-FR" dirty="0" smtClean="0"/>
              <a:t>Montant moyen d’un financement : 35 700€</a:t>
            </a:r>
          </a:p>
          <a:p>
            <a:pPr marL="742950" lvl="2" indent="-342900"/>
            <a:r>
              <a:rPr lang="fr-FR" dirty="0" smtClean="0"/>
              <a:t>- 51% par rapport à novembre 2013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5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Montant total des financements payés fin novembre 2014 : 15,3 M€</a:t>
            </a:r>
          </a:p>
          <a:p>
            <a:r>
              <a:rPr lang="fr-FR" dirty="0" smtClean="0"/>
              <a:t>Taux d’exécution budgétaire : </a:t>
            </a:r>
          </a:p>
          <a:p>
            <a:pPr lvl="1"/>
            <a:r>
              <a:rPr lang="fr-FR" dirty="0" smtClean="0"/>
              <a:t>Par rapport au réel 2013 : 78%</a:t>
            </a:r>
          </a:p>
          <a:p>
            <a:pPr lvl="1"/>
            <a:r>
              <a:rPr lang="fr-FR" dirty="0" smtClean="0"/>
              <a:t>Par rapport au budget 2014 après DM n° 1 : 78%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 smtClean="0"/>
              <a:t>Conventions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809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Nombre de conventions validées et CN et CL : 87</a:t>
            </a:r>
          </a:p>
          <a:p>
            <a:r>
              <a:rPr lang="fr-FR" dirty="0" smtClean="0"/>
              <a:t>Nombre de paiements : 214</a:t>
            </a:r>
          </a:p>
          <a:p>
            <a:pPr marL="742950" lvl="2" indent="-342900"/>
            <a:r>
              <a:rPr lang="fr-FR" dirty="0" smtClean="0"/>
              <a:t>- 39% par rapport à novembre 2013</a:t>
            </a:r>
          </a:p>
          <a:p>
            <a:pPr marL="742950" lvl="2" indent="-342900"/>
            <a:r>
              <a:rPr lang="fr-FR" dirty="0" smtClean="0"/>
              <a:t>40% 1</a:t>
            </a:r>
            <a:r>
              <a:rPr lang="fr-FR" baseline="30000" dirty="0" smtClean="0"/>
              <a:t>er</a:t>
            </a:r>
            <a:r>
              <a:rPr lang="fr-FR" dirty="0" smtClean="0"/>
              <a:t> versement</a:t>
            </a:r>
          </a:p>
          <a:p>
            <a:pPr marL="1200150" lvl="3" indent="-342900"/>
            <a:r>
              <a:rPr lang="fr-FR" dirty="0" smtClean="0"/>
              <a:t>37% conventions initiales</a:t>
            </a:r>
          </a:p>
          <a:p>
            <a:pPr marL="1200150" lvl="3" indent="-342900"/>
            <a:r>
              <a:rPr lang="fr-FR" dirty="0" smtClean="0"/>
              <a:t>63% renouvellements</a:t>
            </a:r>
          </a:p>
          <a:p>
            <a:pPr marL="742950" lvl="2" indent="-342900"/>
            <a:r>
              <a:rPr lang="fr-FR" dirty="0" smtClean="0"/>
              <a:t>60% autres versements</a:t>
            </a:r>
          </a:p>
          <a:p>
            <a:r>
              <a:rPr lang="fr-FR" dirty="0" smtClean="0"/>
              <a:t>Montants payés : 70 M€</a:t>
            </a:r>
          </a:p>
          <a:p>
            <a:pPr marL="742950" lvl="2" indent="-342900"/>
            <a:r>
              <a:rPr lang="fr-FR" dirty="0" smtClean="0"/>
              <a:t>+ 2% par rapport à novembre 2013</a:t>
            </a:r>
          </a:p>
          <a:p>
            <a:r>
              <a:rPr lang="fr-FR" dirty="0" smtClean="0"/>
              <a:t>Montant moyen par paiement : 325 k€</a:t>
            </a:r>
          </a:p>
          <a:p>
            <a:pPr marL="742950" lvl="2" indent="-342900"/>
            <a:r>
              <a:rPr lang="fr-FR" dirty="0" smtClean="0"/>
              <a:t>+ 60% par rapport à novembre 2013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9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2006vdef3">
  <a:themeElements>
    <a:clrScheme name="Modèle2006vdef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2006vdef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2006vdef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2006vdef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2006vdef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2006vdef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2006vdef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2006vdef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2006vdef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ele2006vdef3">
  <a:themeElements>
    <a:clrScheme name="1_modele2006vdef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ele2006vdef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ele2006vdef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14415</TotalTime>
  <Words>490</Words>
  <Application>Microsoft Office PowerPoint</Application>
  <PresentationFormat>Affichage à l'écran (4:3)</PresentationFormat>
  <Paragraphs>126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Trebuchet MS</vt:lpstr>
      <vt:lpstr>Wingdings</vt:lpstr>
      <vt:lpstr>Modèle2006vdef3</vt:lpstr>
      <vt:lpstr>1_modele2006vdef3</vt:lpstr>
      <vt:lpstr>  Activité des interventions du Fonds  à la date du 30 novembre 2014</vt:lpstr>
      <vt:lpstr>Aides</vt:lpstr>
      <vt:lpstr>Présentation PowerPoint</vt:lpstr>
      <vt:lpstr>Présentation PowerPoint</vt:lpstr>
      <vt:lpstr>Programme accessibilité</vt:lpstr>
      <vt:lpstr>Présentation PowerPoint</vt:lpstr>
      <vt:lpstr>Présentation PowerPoint</vt:lpstr>
      <vt:lpstr>Conventions</vt:lpstr>
      <vt:lpstr>Présentation PowerPoint</vt:lpstr>
      <vt:lpstr>Présentation PowerPoint</vt:lpstr>
      <vt:lpstr>Bilan de l’activité du FIPHFP depuis 2007</vt:lpstr>
      <vt:lpstr>Aides</vt:lpstr>
      <vt:lpstr>Présentation PowerPoint</vt:lpstr>
      <vt:lpstr>Programme accessibilité</vt:lpstr>
      <vt:lpstr>Présentation PowerPoint</vt:lpstr>
      <vt:lpstr>Conventions</vt:lpstr>
      <vt:lpstr>Présentation PowerPoint</vt:lpstr>
      <vt:lpstr>Partenariats</vt:lpstr>
      <vt:lpstr>Présentation PowerPoint</vt:lpstr>
      <vt:lpstr>Au final</vt:lpstr>
      <vt:lpstr>Le FIPHFP</vt:lpstr>
      <vt:lpstr>Merci</vt:lpstr>
    </vt:vector>
  </TitlesOfParts>
  <Company>Caisse des dépôts et consignations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Guilbert_G</dc:creator>
  <cp:lastModifiedBy>Christophe GODARD</cp:lastModifiedBy>
  <cp:revision>801</cp:revision>
  <cp:lastPrinted>2014-11-13T08:51:33Z</cp:lastPrinted>
  <dcterms:created xsi:type="dcterms:W3CDTF">2006-11-15T12:14:55Z</dcterms:created>
  <dcterms:modified xsi:type="dcterms:W3CDTF">2015-01-07T09:59:39Z</dcterms:modified>
</cp:coreProperties>
</file>