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42.xml.rels" ContentType="application/vnd.openxmlformats-package.relationships+xml"/>
  <Override PartName="/ppt/notesSlides/_rels/notesSlide41.xml.rels" ContentType="application/vnd.openxmlformats-package.relationships+xml"/>
  <Override PartName="/ppt/notesSlides/_rels/notesSlide40.xml.rels" ContentType="application/vnd.openxmlformats-package.relationships+xml"/>
  <Override PartName="/ppt/notesSlides/_rels/notesSlide10.xml.rels" ContentType="application/vnd.openxmlformats-package.relationships+xml"/>
  <Override PartName="/ppt/notesSlides/_rels/notesSlide35.xml.rels" ContentType="application/vnd.openxmlformats-package.relationships+xml"/>
  <Override PartName="/ppt/notesSlides/_rels/notesSlide33.xml.rels" ContentType="application/vnd.openxmlformats-package.relationships+xml"/>
  <Override PartName="/ppt/notesSlides/_rels/notesSlide24.xml.rels" ContentType="application/vnd.openxmlformats-package.relationships+xml"/>
  <Override PartName="/ppt/notesSlides/_rels/notesSlide23.xml.rels" ContentType="application/vnd.openxmlformats-package.relationships+xml"/>
  <Override PartName="/ppt/notesSlides/_rels/notesSlide22.xml.rels" ContentType="application/vnd.openxmlformats-package.relationships+xml"/>
  <Override PartName="/ppt/notesSlides/_rels/notesSlide21.xml.rels" ContentType="application/vnd.openxmlformats-package.relationships+xml"/>
  <Override PartName="/ppt/notesSlides/_rels/notesSlide20.xml.rels" ContentType="application/vnd.openxmlformats-package.relationships+xml"/>
  <Override PartName="/ppt/notesSlides/_rels/notesSlide4.xml.rels" ContentType="application/vnd.openxmlformats-package.relationships+xml"/>
  <Override PartName="/ppt/notesSlides/_rels/notesSlide28.xml.rels" ContentType="application/vnd.openxmlformats-package.relationships+xml"/>
  <Override PartName="/ppt/notesSlides/_rels/notesSlide13.xml.rels" ContentType="application/vnd.openxmlformats-package.relationships+xml"/>
  <Override PartName="/ppt/notesSlides/_rels/notesSlide3.xml.rels" ContentType="application/vnd.openxmlformats-package.relationships+xml"/>
  <Override PartName="/ppt/notesSlides/_rels/notesSlide37.xml.rels" ContentType="application/vnd.openxmlformats-package.relationships+xml"/>
  <Override PartName="/ppt/notesSlides/_rels/notesSlide12.xml.rels" ContentType="application/vnd.openxmlformats-package.relationships+xml"/>
  <Override PartName="/ppt/notesSlides/_rels/notesSlide2.xml.rels" ContentType="application/vnd.openxmlformats-package.relationships+xml"/>
  <Override PartName="/ppt/notesSlides/_rels/notesSlide36.xml.rels" ContentType="application/vnd.openxmlformats-package.relationships+xml"/>
  <Override PartName="/ppt/notesSlides/_rels/notesSlide11.xml.rels" ContentType="application/vnd.openxmlformats-package.relationships+xml"/>
  <Override PartName="/ppt/notesSlides/_rels/notesSlide30.xml.rels" ContentType="application/vnd.openxmlformats-package.relationships+xml"/>
  <Override PartName="/ppt/notesSlides/_rels/notesSlide5.xml.rels" ContentType="application/vnd.openxmlformats-package.relationships+xml"/>
  <Override PartName="/ppt/notesSlides/_rels/notesSlide29.xml.rels" ContentType="application/vnd.openxmlformats-package.relationships+xml"/>
  <Override PartName="/ppt/notesSlides/_rels/notesSlide14.xml.rels" ContentType="application/vnd.openxmlformats-package.relationships+xml"/>
  <Override PartName="/ppt/notesSlides/_rels/notesSlide34.xml.rels" ContentType="application/vnd.openxmlformats-package.relationships+xml"/>
  <Override PartName="/ppt/notesSlides/_rels/notesSlide9.xml.rels" ContentType="application/vnd.openxmlformats-package.relationships+xml"/>
  <Override PartName="/ppt/notesSlides/_rels/notesSlide17.xml.rels" ContentType="application/vnd.openxmlformats-package.relationships+xml"/>
  <Override PartName="/ppt/notesSlides/_rels/notesSlide8.xml.rels" ContentType="application/vnd.openxmlformats-package.relationships+xml"/>
  <Override PartName="/ppt/notesSlides/_rels/notesSlide16.xml.rels" ContentType="application/vnd.openxmlformats-package.relationships+xml"/>
  <Override PartName="/ppt/notesSlides/_rels/notesSlide7.xml.rels" ContentType="application/vnd.openxmlformats-package.relationships+xml"/>
  <Override PartName="/ppt/notesSlides/_rels/notesSlide31.xml.rels" ContentType="application/vnd.openxmlformats-package.relationships+xml"/>
  <Override PartName="/ppt/notesSlides/_rels/notesSlide15.xml.rels" ContentType="application/vnd.openxmlformats-package.relationships+xml"/>
  <Override PartName="/ppt/notesSlides/_rels/notesSlide6.xml.rels" ContentType="application/vnd.openxmlformats-package.relationships+xml"/>
  <Override PartName="/ppt/notesSlides/_rels/notesSlide18.xml.rels" ContentType="application/vnd.openxmlformats-package.relationships+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42.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41.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40.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42.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41.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media/image18.png" ContentType="image/png"/>
  <Override PartName="/ppt/media/image15.png" ContentType="image/png"/>
  <Override PartName="/ppt/media/image14.png" ContentType="image/png"/>
  <Override PartName="/ppt/media/image13.png" ContentType="image/png"/>
  <Override PartName="/ppt/media/image12.png" ContentType="image/png"/>
  <Override PartName="/ppt/media/image11.png" ContentType="image/png"/>
  <Override PartName="/ppt/media/image10.png" ContentType="image/png"/>
  <Override PartName="/ppt/media/image9.png" ContentType="image/png"/>
  <Override PartName="/ppt/media/image6.png" ContentType="image/png"/>
  <Override PartName="/ppt/media/image5.png" ContentType="image/png"/>
  <Override PartName="/ppt/media/image1.jpeg" ContentType="image/jpeg"/>
  <Override PartName="/ppt/media/image4.gif" ContentType="image/gif"/>
  <Override PartName="/ppt/media/image7.png" ContentType="image/png"/>
  <Override PartName="/ppt/media/image17.png" ContentType="image/png"/>
  <Override PartName="/ppt/media/image3.png" ContentType="image/png"/>
  <Override PartName="/ppt/media/image16.png" ContentType="image/png"/>
  <Override PartName="/ppt/media/image2.png" ContentType="image/png"/>
  <Override PartName="/ppt/media/image8.png" ContentType="image/png"/>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9144000" cy="6858000"/>
  <p:notesSz cx="9926637" cy="6797675"/>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PlaceHolder 1"/>
          <p:cNvSpPr>
            <a:spLocks noGrp="1"/>
          </p:cNvSpPr>
          <p:nvPr>
            <p:ph type="body"/>
          </p:nvPr>
        </p:nvSpPr>
        <p:spPr>
          <a:xfrm>
            <a:off x="756000" y="5078520"/>
            <a:ext cx="6047640" cy="4811040"/>
          </a:xfrm>
          <a:prstGeom prst="rect">
            <a:avLst/>
          </a:prstGeom>
        </p:spPr>
        <p:txBody>
          <a:bodyPr lIns="0" rIns="0" tIns="0" bIns="0"/>
          <a:p>
            <a:r>
              <a:rPr lang="fr-FR" sz="2000">
                <a:latin typeface="Arial"/>
              </a:rPr>
              <a:t>Cliquez pour modifier le format des notes</a:t>
            </a:r>
            <a:endParaRPr/>
          </a:p>
        </p:txBody>
      </p:sp>
      <p:sp>
        <p:nvSpPr>
          <p:cNvPr id="82" name="PlaceHolder 2"/>
          <p:cNvSpPr>
            <a:spLocks noGrp="1"/>
          </p:cNvSpPr>
          <p:nvPr>
            <p:ph type="hdr"/>
          </p:nvPr>
        </p:nvSpPr>
        <p:spPr>
          <a:xfrm>
            <a:off x="0" y="0"/>
            <a:ext cx="3280680" cy="534240"/>
          </a:xfrm>
          <a:prstGeom prst="rect">
            <a:avLst/>
          </a:prstGeom>
        </p:spPr>
        <p:txBody>
          <a:bodyPr lIns="0" rIns="0" tIns="0" bIns="0"/>
          <a:p>
            <a:r>
              <a:rPr lang="fr-FR" sz="1400">
                <a:latin typeface="Times New Roman"/>
              </a:rPr>
              <a:t>&lt;en-tête&gt;</a:t>
            </a:r>
            <a:endParaRPr/>
          </a:p>
        </p:txBody>
      </p:sp>
      <p:sp>
        <p:nvSpPr>
          <p:cNvPr id="83" name="PlaceHolder 3"/>
          <p:cNvSpPr>
            <a:spLocks noGrp="1"/>
          </p:cNvSpPr>
          <p:nvPr>
            <p:ph type="dt"/>
          </p:nvPr>
        </p:nvSpPr>
        <p:spPr>
          <a:xfrm>
            <a:off x="4278960" y="0"/>
            <a:ext cx="3280680" cy="534240"/>
          </a:xfrm>
          <a:prstGeom prst="rect">
            <a:avLst/>
          </a:prstGeom>
        </p:spPr>
        <p:txBody>
          <a:bodyPr lIns="0" rIns="0" tIns="0" bIns="0"/>
          <a:p>
            <a:pPr algn="r"/>
            <a:r>
              <a:rPr lang="fr-FR" sz="1400">
                <a:latin typeface="Times New Roman"/>
              </a:rPr>
              <a:t>&lt;date/heure&gt;</a:t>
            </a:r>
            <a:endParaRPr/>
          </a:p>
        </p:txBody>
      </p:sp>
      <p:sp>
        <p:nvSpPr>
          <p:cNvPr id="84" name="PlaceHolder 4"/>
          <p:cNvSpPr>
            <a:spLocks noGrp="1"/>
          </p:cNvSpPr>
          <p:nvPr>
            <p:ph type="ftr"/>
          </p:nvPr>
        </p:nvSpPr>
        <p:spPr>
          <a:xfrm>
            <a:off x="0" y="10157400"/>
            <a:ext cx="3280680" cy="534240"/>
          </a:xfrm>
          <a:prstGeom prst="rect">
            <a:avLst/>
          </a:prstGeom>
        </p:spPr>
        <p:txBody>
          <a:bodyPr lIns="0" rIns="0" tIns="0" bIns="0" anchor="b"/>
          <a:p>
            <a:r>
              <a:rPr lang="fr-FR" sz="1400">
                <a:latin typeface="Times New Roman"/>
              </a:rPr>
              <a:t>&lt;pied de page&gt;</a:t>
            </a:r>
            <a:endParaRPr/>
          </a:p>
        </p:txBody>
      </p:sp>
      <p:sp>
        <p:nvSpPr>
          <p:cNvPr id="85" name="PlaceHolder 5"/>
          <p:cNvSpPr>
            <a:spLocks noGrp="1"/>
          </p:cNvSpPr>
          <p:nvPr>
            <p:ph type="sldNum"/>
          </p:nvPr>
        </p:nvSpPr>
        <p:spPr>
          <a:xfrm>
            <a:off x="4278960" y="10157400"/>
            <a:ext cx="3280680" cy="534240"/>
          </a:xfrm>
          <a:prstGeom prst="rect">
            <a:avLst/>
          </a:prstGeom>
        </p:spPr>
        <p:txBody>
          <a:bodyPr lIns="0" rIns="0" tIns="0" bIns="0" anchor="b"/>
          <a:p>
            <a:pPr algn="r"/>
            <a:fld id="{9F157FAE-B8D4-42E3-A50F-F0875106FA74}" type="slidenum">
              <a:rPr lang="fr-FR" sz="1400">
                <a:latin typeface="Times New Roman"/>
              </a:rPr>
              <a:t>&lt;numéro&gt;</a:t>
            </a:fld>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4"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25"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10B6C45B-7DCB-4721-BAFD-69944B069FC0}" type="slidenum">
              <a:rPr lang="fr-FR" sz="1200">
                <a:solidFill>
                  <a:srgbClr val="000000"/>
                </a:solidFill>
                <a:latin typeface="Arial"/>
                <a:ea typeface="ＭＳ Ｐゴシック"/>
              </a:rPr>
              <a:t>&lt;numéro&gt;</a:t>
            </a:fld>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6"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27"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FCCC706E-1586-4434-955B-C7F0EE83344D}" type="slidenum">
              <a:rPr lang="fr-FR" sz="1200">
                <a:solidFill>
                  <a:srgbClr val="000000"/>
                </a:solidFill>
                <a:latin typeface="Arial"/>
                <a:ea typeface="ＭＳ Ｐゴシック"/>
              </a:rPr>
              <a:t>&lt;numéro&gt;</a:t>
            </a:fld>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8"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29"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4631C677-2808-4D5E-9892-C51852FAB640}" type="slidenum">
              <a:rPr lang="fr-FR" sz="1200">
                <a:solidFill>
                  <a:srgbClr val="000000"/>
                </a:solidFill>
                <a:latin typeface="Arial"/>
                <a:ea typeface="ＭＳ Ｐゴシック"/>
              </a:rPr>
              <a:t>&lt;numéro&gt;</a:t>
            </a:fld>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0"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31"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779A5117-237B-4E2F-B68F-E9DDC8607B36}" type="slidenum">
              <a:rPr lang="fr-FR" sz="1200">
                <a:solidFill>
                  <a:srgbClr val="000000"/>
                </a:solidFill>
                <a:latin typeface="Arial"/>
                <a:ea typeface="ＭＳ Ｐゴシック"/>
              </a:rPr>
              <a:t>&lt;numéro&gt;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2"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33"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2BC3D691-9367-4B83-88F3-F8EB94DB5778}" type="slidenum">
              <a:rPr lang="fr-FR" sz="1200">
                <a:solidFill>
                  <a:srgbClr val="000000"/>
                </a:solidFill>
                <a:latin typeface="Arial"/>
                <a:ea typeface="ＭＳ Ｐゴシック"/>
              </a:rPr>
              <a:t>&lt;numéro&gt;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4"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35"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6AEE5FD2-82FC-4ACF-AE84-78F1C58629A6}" type="slidenum">
              <a:rPr lang="fr-FR" sz="1200">
                <a:solidFill>
                  <a:srgbClr val="000000"/>
                </a:solidFill>
                <a:latin typeface="Arial"/>
                <a:ea typeface="ＭＳ Ｐゴシック"/>
              </a:rPr>
              <a:t>&lt;numéro&gt;</a:t>
            </a:fld>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6"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37"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92FE8B42-B32C-43FD-B4AF-CD6D85AF8DDC}" type="slidenum">
              <a:rPr lang="fr-FR" sz="1200">
                <a:solidFill>
                  <a:srgbClr val="000000"/>
                </a:solidFill>
                <a:latin typeface="Arial"/>
                <a:ea typeface="ＭＳ Ｐゴシック"/>
              </a:rPr>
              <a:t>&lt;numéro&gt;</a:t>
            </a:fld>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8"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39"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4C68A437-0BDF-4D89-B4A9-76505CF4D63C}" type="slidenum">
              <a:rPr lang="fr-FR" sz="1200">
                <a:solidFill>
                  <a:srgbClr val="000000"/>
                </a:solidFill>
                <a:latin typeface="Arial"/>
                <a:ea typeface="ＭＳ Ｐゴシック"/>
              </a:rPr>
              <a:t>&lt;numéro&gt;</a:t>
            </a:fld>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0"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41"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13E04025-054F-43D3-9F38-934715277456}" type="slidenum">
              <a:rPr lang="fr-FR" sz="1200">
                <a:solidFill>
                  <a:srgbClr val="000000"/>
                </a:solidFill>
                <a:latin typeface="Arial"/>
                <a:ea typeface="ＭＳ Ｐゴシック"/>
              </a:rPr>
              <a:t>&lt;numéro&gt;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8"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09"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8AFFE53A-C340-4081-9AFC-0F1BB726B37E}" type="slidenum">
              <a:rPr lang="fr-FR" sz="1200">
                <a:solidFill>
                  <a:srgbClr val="000000"/>
                </a:solidFill>
                <a:latin typeface="Arial"/>
                <a:ea typeface="ＭＳ Ｐゴシック"/>
              </a:rPr>
              <a:t>&lt;numéro&gt;</a:t>
            </a:fld>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2"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43"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1D313172-FB23-4B32-9407-8589E9F1EA43}" type="slidenum">
              <a:rPr lang="fr-FR" sz="1200">
                <a:solidFill>
                  <a:srgbClr val="000000"/>
                </a:solidFill>
                <a:latin typeface="Arial"/>
                <a:ea typeface="ＭＳ Ｐゴシック"/>
              </a:rPr>
              <a:t>&lt;numéro&gt;</a:t>
            </a:fld>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4"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45"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3466818D-277C-4743-8B46-3558AF4A78A8}" type="slidenum">
              <a:rPr lang="fr-FR" sz="1200">
                <a:solidFill>
                  <a:srgbClr val="000000"/>
                </a:solidFill>
                <a:latin typeface="Arial"/>
                <a:ea typeface="ＭＳ Ｐゴシック"/>
              </a:rPr>
              <a:t>&lt;numéro&gt;</a:t>
            </a:fld>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6"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47"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72AB05B0-0675-4BB7-A9FD-4018D6B591F4}" type="slidenum">
              <a:rPr lang="fr-FR" sz="1200">
                <a:solidFill>
                  <a:srgbClr val="000000"/>
                </a:solidFill>
                <a:latin typeface="Arial"/>
                <a:ea typeface="ＭＳ Ｐゴシック"/>
              </a:rPr>
              <a:t>&lt;numéro&gt;</a:t>
            </a:fld>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8"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49"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709CA981-031E-4680-9D50-120A7F835EF8}" type="slidenum">
              <a:rPr lang="fr-FR" sz="1200">
                <a:solidFill>
                  <a:srgbClr val="000000"/>
                </a:solidFill>
                <a:latin typeface="Arial"/>
                <a:ea typeface="ＭＳ Ｐゴシック"/>
              </a:rPr>
              <a:t>&lt;numéro&gt;</a:t>
            </a:fld>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0"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51"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4C525BC4-42A8-4569-AECF-31F0FDC704CE}" type="slidenum">
              <a:rPr lang="fr-FR" sz="1200">
                <a:solidFill>
                  <a:srgbClr val="000000"/>
                </a:solidFill>
                <a:latin typeface="Arial"/>
                <a:ea typeface="ＭＳ Ｐゴシック"/>
              </a:rPr>
              <a:t>&lt;numéro&gt;</a:t>
            </a:fld>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2"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53"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0C51D36E-2D7B-4625-B448-10201C0CD0D4}" type="slidenum">
              <a:rPr lang="fr-FR" sz="1200">
                <a:solidFill>
                  <a:srgbClr val="000000"/>
                </a:solidFill>
                <a:latin typeface="Arial"/>
                <a:ea typeface="ＭＳ Ｐゴシック"/>
              </a:rPr>
              <a:t>&lt;numéro&gt;</a:t>
            </a:fld>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55"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13C050DC-E038-433C-9165-700C42ED163D}" type="slidenum">
              <a:rPr lang="fr-FR" sz="1200">
                <a:solidFill>
                  <a:srgbClr val="000000"/>
                </a:solidFill>
                <a:latin typeface="Arial"/>
                <a:ea typeface="ＭＳ Ｐゴシック"/>
              </a:rPr>
              <a:t>&lt;numéro&gt;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0"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11"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1BBC02A7-2514-4D46-BAD6-9D4BE4C7E424}" type="slidenum">
              <a:rPr lang="fr-FR" sz="1200">
                <a:solidFill>
                  <a:srgbClr val="000000"/>
                </a:solidFill>
                <a:latin typeface="Arial"/>
                <a:ea typeface="ＭＳ Ｐゴシック"/>
              </a:rPr>
              <a:t>&lt;numéro&gt;</a:t>
            </a:fld>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6"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57"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8E00EC31-7677-41C8-960C-F3069C905CA8}" type="slidenum">
              <a:rPr lang="fr-FR" sz="1200">
                <a:solidFill>
                  <a:srgbClr val="000000"/>
                </a:solidFill>
                <a:latin typeface="Arial"/>
                <a:ea typeface="ＭＳ Ｐゴシック"/>
              </a:rPr>
              <a:t>&lt;numéro&gt;</a:t>
            </a:fld>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8"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59"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107DCEBF-155E-443F-B942-3168DD12BA00}" type="slidenum">
              <a:rPr lang="fr-FR" sz="1200">
                <a:solidFill>
                  <a:srgbClr val="000000"/>
                </a:solidFill>
                <a:latin typeface="Arial"/>
                <a:ea typeface="ＭＳ Ｐゴシック"/>
              </a:rPr>
              <a:t>&lt;numéro&gt;</a:t>
            </a:fld>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0"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61"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BEFC37BE-D6F5-4B98-B063-24E840148C30}" type="slidenum">
              <a:rPr lang="fr-FR" sz="1200">
                <a:solidFill>
                  <a:srgbClr val="000000"/>
                </a:solidFill>
                <a:latin typeface="Arial"/>
                <a:ea typeface="ＭＳ Ｐゴシック"/>
              </a:rPr>
              <a:t>&lt;numéro&gt;</a:t>
            </a:fld>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2"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63"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37ABA0B9-39B7-43CB-ABE2-4A9E16E4EF32}" type="slidenum">
              <a:rPr lang="fr-FR" sz="1200">
                <a:solidFill>
                  <a:srgbClr val="000000"/>
                </a:solidFill>
                <a:latin typeface="Arial"/>
                <a:ea typeface="ＭＳ Ｐゴシック"/>
              </a:rPr>
              <a:t>&lt;numéro&gt;</a:t>
            </a:fld>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4"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65"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14684501-0CAF-4B46-B5EE-BF02BAABF715}" type="slidenum">
              <a:rPr lang="fr-FR" sz="1200">
                <a:solidFill>
                  <a:srgbClr val="000000"/>
                </a:solidFill>
                <a:latin typeface="Arial"/>
                <a:ea typeface="ＭＳ Ｐゴシック"/>
              </a:rPr>
              <a:t>&lt;numéro&gt;</a:t>
            </a:fld>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6"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67"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5ECF9478-FBFA-434B-8F21-0E3BBE3D17E9}" type="slidenum">
              <a:rPr lang="fr-FR" sz="1200">
                <a:solidFill>
                  <a:srgbClr val="000000"/>
                </a:solidFill>
                <a:latin typeface="Arial"/>
                <a:ea typeface="ＭＳ Ｐゴシック"/>
              </a:rPr>
              <a:t>&lt;numéro&gt;</a:t>
            </a:fld>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8"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69"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F94E9DB2-9A2C-4238-A237-2FEF47A7A59D}" type="slidenum">
              <a:rPr lang="fr-FR" sz="1200">
                <a:solidFill>
                  <a:srgbClr val="000000"/>
                </a:solidFill>
                <a:latin typeface="Arial"/>
                <a:ea typeface="ＭＳ Ｐゴシック"/>
              </a:rPr>
              <a:t>&lt;numéro&gt;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2"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13"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794859E4-CC2B-4DCF-95FC-F6319A452554}" type="slidenum">
              <a:rPr lang="fr-FR" sz="1200">
                <a:solidFill>
                  <a:srgbClr val="000000"/>
                </a:solidFill>
                <a:latin typeface="Arial"/>
                <a:ea typeface="ＭＳ Ｐゴシック"/>
              </a:rPr>
              <a:t>&lt;numéro&gt;</a:t>
            </a:fld>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0"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71"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F1BB77B2-8C7A-444F-BBE0-3E96217E485F}" type="slidenum">
              <a:rPr lang="fr-FR" sz="1200">
                <a:solidFill>
                  <a:srgbClr val="000000"/>
                </a:solidFill>
                <a:latin typeface="Arial"/>
                <a:ea typeface="ＭＳ Ｐゴシック"/>
              </a:rPr>
              <a:t>&lt;numéro&gt;</a:t>
            </a:fld>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2"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73"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A927CB6B-4594-4378-AFC1-8FE32C569452}" type="slidenum">
              <a:rPr lang="fr-FR" sz="1200">
                <a:solidFill>
                  <a:srgbClr val="000000"/>
                </a:solidFill>
                <a:latin typeface="Arial"/>
                <a:ea typeface="ＭＳ Ｐゴシック"/>
              </a:rPr>
              <a:t>&lt;numéro&gt;</a:t>
            </a:fld>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4"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75"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F008BE25-B8B2-41F2-991D-A6BC0DA97B0B}" type="slidenum">
              <a:rPr lang="fr-FR" sz="1200">
                <a:solidFill>
                  <a:srgbClr val="000000"/>
                </a:solidFill>
                <a:latin typeface="Arial"/>
                <a:ea typeface="ＭＳ Ｐゴシック"/>
              </a:rPr>
              <a:t>&lt;numéro&gt;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4"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15"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E44AD27C-C539-4231-AE8B-20CC1BC470B6}" type="slidenum">
              <a:rPr lang="fr-FR" sz="1200">
                <a:solidFill>
                  <a:srgbClr val="000000"/>
                </a:solidFill>
                <a:latin typeface="Arial"/>
                <a:ea typeface="ＭＳ Ｐゴシック"/>
              </a:rPr>
              <a:t>&lt;numéro&gt;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6"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17"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6556D6CE-CC0E-4295-889C-691AFDF822EB}" type="slidenum">
              <a:rPr lang="fr-FR" sz="1200">
                <a:solidFill>
                  <a:srgbClr val="000000"/>
                </a:solidFill>
                <a:latin typeface="Arial"/>
                <a:ea typeface="ＭＳ Ｐゴシック"/>
              </a:rPr>
              <a:t>&lt;numéro&gt;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8"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19"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8653DEF8-CF78-43BE-B10A-E0F97D664E4C}" type="slidenum">
              <a:rPr lang="fr-FR" sz="1200">
                <a:solidFill>
                  <a:srgbClr val="000000"/>
                </a:solidFill>
                <a:latin typeface="Arial"/>
                <a:ea typeface="ＭＳ Ｐゴシック"/>
              </a:rPr>
              <a:t>&lt;numéro&gt;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0"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21"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A32DC79A-302B-4269-8D53-CE1576AA77AF}" type="slidenum">
              <a:rPr lang="fr-FR" sz="1200">
                <a:solidFill>
                  <a:srgbClr val="000000"/>
                </a:solidFill>
                <a:latin typeface="Arial"/>
                <a:ea typeface="ＭＳ Ｐゴシック"/>
              </a:rPr>
              <a:t>&lt;numéro&gt;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2" name="PlaceHolder 1"/>
          <p:cNvSpPr>
            <a:spLocks noGrp="1"/>
          </p:cNvSpPr>
          <p:nvPr>
            <p:ph type="body"/>
          </p:nvPr>
        </p:nvSpPr>
        <p:spPr>
          <a:xfrm>
            <a:off x="992520" y="3228840"/>
            <a:ext cx="7940520" cy="3058200"/>
          </a:xfrm>
          <a:prstGeom prst="rect">
            <a:avLst/>
          </a:prstGeom>
        </p:spPr>
        <p:txBody>
          <a:bodyPr lIns="0" rIns="0" tIns="0" bIns="0"/>
          <a:p>
            <a:endParaRPr/>
          </a:p>
        </p:txBody>
      </p:sp>
      <p:sp>
        <p:nvSpPr>
          <p:cNvPr id="323" name="CustomShape 2"/>
          <p:cNvSpPr/>
          <p:nvPr/>
        </p:nvSpPr>
        <p:spPr>
          <a:xfrm>
            <a:off x="5622840" y="6456600"/>
            <a:ext cx="4300920" cy="339120"/>
          </a:xfrm>
          <a:prstGeom prst="rect">
            <a:avLst/>
          </a:prstGeom>
          <a:noFill/>
          <a:ln>
            <a:noFill/>
          </a:ln>
        </p:spPr>
        <p:txBody>
          <a:bodyPr lIns="90000" rIns="90000" tIns="45000" bIns="45000" anchor="b"/>
          <a:p>
            <a:pPr>
              <a:lnSpc>
                <a:spcPct val="100000"/>
              </a:lnSpc>
            </a:pPr>
            <a:fld id="{D9A68AC6-F71E-432D-A587-4EB5E936695D}" type="slidenum">
              <a:rPr lang="fr-FR" sz="1200">
                <a:solidFill>
                  <a:srgbClr val="000000"/>
                </a:solidFill>
                <a:latin typeface="Arial"/>
                <a:ea typeface="ＭＳ Ｐゴシック"/>
              </a:rPr>
              <a:t>&lt;numéro&gt;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30"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31"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3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3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35"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6"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38"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39"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40" name="" descr=""/>
          <p:cNvPicPr/>
          <p:nvPr/>
        </p:nvPicPr>
        <p:blipFill>
          <a:blip r:embed="rId2"/>
          <a:stretch>
            <a:fillRect/>
          </a:stretch>
        </p:blipFill>
        <p:spPr>
          <a:xfrm>
            <a:off x="2079000" y="1604520"/>
            <a:ext cx="4984920" cy="3977280"/>
          </a:xfrm>
          <a:prstGeom prst="rect">
            <a:avLst/>
          </a:prstGeom>
          <a:ln>
            <a:noFill/>
          </a:ln>
        </p:spPr>
      </p:pic>
      <p:pic>
        <p:nvPicPr>
          <p:cNvPr id="41"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48"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50"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52"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3"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5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8"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59"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9"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61"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62"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3"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7"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69"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70"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7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7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74"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75"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77"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78"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79" name="" descr=""/>
          <p:cNvPicPr/>
          <p:nvPr/>
        </p:nvPicPr>
        <p:blipFill>
          <a:blip r:embed="rId2"/>
          <a:stretch>
            <a:fillRect/>
          </a:stretch>
        </p:blipFill>
        <p:spPr>
          <a:xfrm>
            <a:off x="2079000" y="1604520"/>
            <a:ext cx="4984920" cy="3977280"/>
          </a:xfrm>
          <a:prstGeom prst="rect">
            <a:avLst/>
          </a:prstGeom>
          <a:ln>
            <a:noFill/>
          </a:ln>
        </p:spPr>
      </p:pic>
      <p:pic>
        <p:nvPicPr>
          <p:cNvPr id="80"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1"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3"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9"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20"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22"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2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4"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26"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8"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0" name="Image 1" descr=""/>
          <p:cNvPicPr/>
          <p:nvPr/>
        </p:nvPicPr>
        <p:blipFill>
          <a:blip r:embed="rId2"/>
          <a:stretch>
            <a:fillRect/>
          </a:stretch>
        </p:blipFill>
        <p:spPr>
          <a:xfrm>
            <a:off x="71280" y="-136440"/>
            <a:ext cx="9072000" cy="6838200"/>
          </a:xfrm>
          <a:prstGeom prst="rect">
            <a:avLst/>
          </a:prstGeom>
          <a:ln>
            <a:noFill/>
          </a:ln>
        </p:spPr>
      </p:pic>
      <p:pic>
        <p:nvPicPr>
          <p:cNvPr id="1" name="Image 3" descr=""/>
          <p:cNvPicPr/>
          <p:nvPr/>
        </p:nvPicPr>
        <p:blipFill>
          <a:blip r:embed="rId3"/>
          <a:stretch>
            <a:fillRect/>
          </a:stretch>
        </p:blipFill>
        <p:spPr>
          <a:xfrm>
            <a:off x="4381560" y="3749760"/>
            <a:ext cx="4137840" cy="3190320"/>
          </a:xfrm>
          <a:prstGeom prst="rect">
            <a:avLst/>
          </a:prstGeom>
          <a:ln>
            <a:noFill/>
          </a:ln>
        </p:spPr>
      </p:pic>
      <p:pic>
        <p:nvPicPr>
          <p:cNvPr id="2" name="Image 3" descr=""/>
          <p:cNvPicPr/>
          <p:nvPr/>
        </p:nvPicPr>
        <p:blipFill>
          <a:blip r:embed="rId4"/>
          <a:stretch>
            <a:fillRect/>
          </a:stretch>
        </p:blipFill>
        <p:spPr>
          <a:xfrm>
            <a:off x="6434280" y="5862600"/>
            <a:ext cx="1794600" cy="440640"/>
          </a:xfrm>
          <a:prstGeom prst="rect">
            <a:avLst/>
          </a:prstGeom>
          <a:ln>
            <a:noFill/>
          </a:ln>
        </p:spPr>
      </p:pic>
      <p:sp>
        <p:nvSpPr>
          <p:cNvPr id="3" name="Line 1"/>
          <p:cNvSpPr/>
          <p:nvPr/>
        </p:nvSpPr>
        <p:spPr>
          <a:xfrm>
            <a:off x="457200" y="6356160"/>
            <a:ext cx="2133360" cy="1440"/>
          </a:xfrm>
          <a:prstGeom prst="line">
            <a:avLst/>
          </a:prstGeom>
          <a:ln w="12600">
            <a:solidFill>
              <a:srgbClr val="000000"/>
            </a:solidFill>
            <a:round/>
          </a:ln>
        </p:spPr>
      </p:sp>
      <p:sp>
        <p:nvSpPr>
          <p:cNvPr id="4" name="Line 2"/>
          <p:cNvSpPr/>
          <p:nvPr/>
        </p:nvSpPr>
        <p:spPr>
          <a:xfrm>
            <a:off x="457200" y="6700680"/>
            <a:ext cx="2133360" cy="1440"/>
          </a:xfrm>
          <a:prstGeom prst="line">
            <a:avLst/>
          </a:prstGeom>
          <a:ln w="12600">
            <a:solidFill>
              <a:srgbClr val="000000"/>
            </a:solidFill>
            <a:round/>
          </a:ln>
        </p:spPr>
      </p:sp>
      <p:pic>
        <p:nvPicPr>
          <p:cNvPr id="5" name="Image 3" descr=""/>
          <p:cNvPicPr/>
          <p:nvPr/>
        </p:nvPicPr>
        <p:blipFill>
          <a:blip r:embed="rId5"/>
          <a:stretch>
            <a:fillRect/>
          </a:stretch>
        </p:blipFill>
        <p:spPr>
          <a:xfrm>
            <a:off x="1986480" y="-44280"/>
            <a:ext cx="5133240" cy="1389960"/>
          </a:xfrm>
          <a:prstGeom prst="rect">
            <a:avLst/>
          </a:prstGeom>
          <a:ln>
            <a:noFill/>
          </a:ln>
        </p:spPr>
      </p:pic>
      <p:sp>
        <p:nvSpPr>
          <p:cNvPr id="6" name="PlaceHolder 3"/>
          <p:cNvSpPr>
            <a:spLocks noGrp="1"/>
          </p:cNvSpPr>
          <p:nvPr>
            <p:ph type="title"/>
          </p:nvPr>
        </p:nvSpPr>
        <p:spPr>
          <a:xfrm>
            <a:off x="457200" y="273600"/>
            <a:ext cx="8229240" cy="1144800"/>
          </a:xfrm>
          <a:prstGeom prst="rect">
            <a:avLst/>
          </a:prstGeom>
        </p:spPr>
        <p:txBody>
          <a:bodyPr lIns="0" rIns="0" tIns="0" bIns="0" anchor="ctr"/>
          <a:p>
            <a:pPr algn="ctr"/>
            <a:r>
              <a:rPr lang="fr-FR" sz="4400">
                <a:latin typeface="Arial"/>
              </a:rPr>
              <a:t>Cliquez pour éditer le format du texte-titre</a:t>
            </a:r>
            <a:endParaRPr/>
          </a:p>
        </p:txBody>
      </p:sp>
      <p:sp>
        <p:nvSpPr>
          <p:cNvPr id="7" name="PlaceHolder 4"/>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bg2="lt2" tx1="dk1"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2" name="Line 1"/>
          <p:cNvSpPr/>
          <p:nvPr/>
        </p:nvSpPr>
        <p:spPr>
          <a:xfrm flipH="1" flipV="1">
            <a:off x="0" y="6354720"/>
            <a:ext cx="7219800" cy="1440"/>
          </a:xfrm>
          <a:prstGeom prst="line">
            <a:avLst/>
          </a:prstGeom>
          <a:ln w="63360">
            <a:solidFill>
              <a:srgbClr val="001d72"/>
            </a:solidFill>
            <a:round/>
          </a:ln>
        </p:spPr>
      </p:sp>
      <p:pic>
        <p:nvPicPr>
          <p:cNvPr id="43" name="Image 2" descr=""/>
          <p:cNvPicPr/>
          <p:nvPr/>
        </p:nvPicPr>
        <p:blipFill>
          <a:blip r:embed="rId2"/>
          <a:stretch>
            <a:fillRect/>
          </a:stretch>
        </p:blipFill>
        <p:spPr>
          <a:xfrm>
            <a:off x="7435800" y="5600880"/>
            <a:ext cx="1677240" cy="1308960"/>
          </a:xfrm>
          <a:prstGeom prst="rect">
            <a:avLst/>
          </a:prstGeom>
          <a:ln>
            <a:noFill/>
          </a:ln>
        </p:spPr>
      </p:pic>
      <p:pic>
        <p:nvPicPr>
          <p:cNvPr id="44" name="Image 3" descr=""/>
          <p:cNvPicPr/>
          <p:nvPr/>
        </p:nvPicPr>
        <p:blipFill>
          <a:blip r:embed="rId3"/>
          <a:stretch>
            <a:fillRect/>
          </a:stretch>
        </p:blipFill>
        <p:spPr>
          <a:xfrm>
            <a:off x="8137440" y="6356520"/>
            <a:ext cx="791280" cy="192960"/>
          </a:xfrm>
          <a:prstGeom prst="rect">
            <a:avLst/>
          </a:prstGeom>
          <a:ln>
            <a:noFill/>
          </a:ln>
        </p:spPr>
      </p:pic>
      <p:sp>
        <p:nvSpPr>
          <p:cNvPr id="45" name="PlaceHolder 2"/>
          <p:cNvSpPr>
            <a:spLocks noGrp="1"/>
          </p:cNvSpPr>
          <p:nvPr>
            <p:ph type="title"/>
          </p:nvPr>
        </p:nvSpPr>
        <p:spPr>
          <a:xfrm>
            <a:off x="457200" y="273600"/>
            <a:ext cx="8229240" cy="1144800"/>
          </a:xfrm>
          <a:prstGeom prst="rect">
            <a:avLst/>
          </a:prstGeom>
        </p:spPr>
        <p:txBody>
          <a:bodyPr lIns="0" rIns="0" tIns="0" bIns="0" anchor="ctr"/>
          <a:p>
            <a:pPr algn="ctr"/>
            <a:r>
              <a:rPr lang="fr-FR" sz="4400">
                <a:latin typeface="Arial"/>
              </a:rPr>
              <a:t>Cliquez pour éditer le format du texte-titre</a:t>
            </a:r>
            <a:endParaRPr/>
          </a:p>
        </p:txBody>
      </p:sp>
      <p:sp>
        <p:nvSpPr>
          <p:cNvPr id="46" name="PlaceHolder 3"/>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 name="CustomShape 1"/>
          <p:cNvSpPr/>
          <p:nvPr/>
        </p:nvSpPr>
        <p:spPr>
          <a:xfrm>
            <a:off x="2249640" y="6400800"/>
            <a:ext cx="2133000" cy="475560"/>
          </a:xfrm>
          <a:prstGeom prst="rect">
            <a:avLst/>
          </a:prstGeom>
          <a:noFill/>
          <a:ln>
            <a:noFill/>
          </a:ln>
        </p:spPr>
        <p:txBody>
          <a:bodyPr lIns="90000" rIns="90000" tIns="45000" bIns="45000"/>
          <a:p>
            <a:pPr>
              <a:lnSpc>
                <a:spcPct val="100000"/>
              </a:lnSpc>
            </a:pPr>
            <a:fld id="{2547A294-FD78-48C8-A8D8-FAB706DB7438}" type="slidenum">
              <a:rPr lang="fr-FR" sz="1400">
                <a:solidFill>
                  <a:srgbClr val="000000"/>
                </a:solidFill>
                <a:latin typeface="Arial"/>
                <a:ea typeface="ＭＳ Ｐゴシック"/>
              </a:rPr>
              <a:t>&lt;numéro&gt;</a:t>
            </a:fld>
            <a:endParaRPr/>
          </a:p>
        </p:txBody>
      </p:sp>
      <p:sp>
        <p:nvSpPr>
          <p:cNvPr id="87" name="CustomShape 2"/>
          <p:cNvSpPr/>
          <p:nvPr/>
        </p:nvSpPr>
        <p:spPr>
          <a:xfrm>
            <a:off x="1701720" y="1345680"/>
            <a:ext cx="5785560" cy="1299600"/>
          </a:xfrm>
          <a:prstGeom prst="rect">
            <a:avLst/>
          </a:prstGeom>
          <a:noFill/>
          <a:ln>
            <a:noFill/>
          </a:ln>
        </p:spPr>
        <p:txBody>
          <a:bodyPr lIns="90000" rIns="90000" tIns="45000" bIns="45000"/>
          <a:p>
            <a:endParaRPr/>
          </a:p>
          <a:p>
            <a:pPr algn="ctr">
              <a:lnSpc>
                <a:spcPct val="100000"/>
              </a:lnSpc>
            </a:pPr>
            <a:endParaRPr/>
          </a:p>
        </p:txBody>
      </p:sp>
      <p:sp>
        <p:nvSpPr>
          <p:cNvPr id="88" name="CustomShape 3"/>
          <p:cNvSpPr/>
          <p:nvPr/>
        </p:nvSpPr>
        <p:spPr>
          <a:xfrm>
            <a:off x="1774440" y="1512000"/>
            <a:ext cx="5785560" cy="3274920"/>
          </a:xfrm>
          <a:prstGeom prst="rect">
            <a:avLst/>
          </a:prstGeom>
          <a:noFill/>
          <a:ln>
            <a:noFill/>
          </a:ln>
        </p:spPr>
        <p:txBody>
          <a:bodyPr lIns="90000" rIns="90000" tIns="45000" bIns="45000"/>
          <a:p>
            <a:pPr algn="ctr">
              <a:lnSpc>
                <a:spcPct val="100000"/>
              </a:lnSpc>
            </a:pPr>
            <a:endParaRPr/>
          </a:p>
          <a:p>
            <a:pPr algn="ctr">
              <a:lnSpc>
                <a:spcPct val="100000"/>
              </a:lnSpc>
            </a:pPr>
            <a:r>
              <a:rPr b="1" lang="fr-FR" sz="2400">
                <a:solidFill>
                  <a:srgbClr val="000000"/>
                </a:solidFill>
                <a:latin typeface="Section-Medium"/>
              </a:rPr>
              <a:t>PPCR</a:t>
            </a:r>
            <a:endParaRPr/>
          </a:p>
          <a:p>
            <a:pPr algn="ctr">
              <a:lnSpc>
                <a:spcPct val="100000"/>
              </a:lnSpc>
            </a:pPr>
            <a:r>
              <a:rPr b="1" lang="fr-FR" sz="2400">
                <a:solidFill>
                  <a:srgbClr val="000000"/>
                </a:solidFill>
                <a:latin typeface="Section-Medium"/>
              </a:rPr>
              <a:t>Présentation des grilles et projets de décret </a:t>
            </a:r>
            <a:endParaRPr/>
          </a:p>
          <a:p>
            <a:pPr algn="ctr">
              <a:lnSpc>
                <a:spcPct val="100000"/>
              </a:lnSpc>
            </a:pPr>
            <a:r>
              <a:rPr b="1" lang="fr-FR" sz="2400">
                <a:solidFill>
                  <a:srgbClr val="000000"/>
                </a:solidFill>
                <a:latin typeface="Section-Medium"/>
              </a:rPr>
              <a:t>Catégorie B</a:t>
            </a:r>
            <a:endParaRPr/>
          </a:p>
          <a:p>
            <a:pPr algn="ctr">
              <a:lnSpc>
                <a:spcPct val="100000"/>
              </a:lnSpc>
            </a:pPr>
            <a:r>
              <a:rPr b="1" lang="fr-FR" sz="2400">
                <a:solidFill>
                  <a:srgbClr val="000000"/>
                </a:solidFill>
                <a:latin typeface="Section-Medium"/>
              </a:rPr>
              <a:t>Catégorie C</a:t>
            </a:r>
            <a:endParaRPr/>
          </a:p>
          <a:p>
            <a:pPr algn="ctr">
              <a:lnSpc>
                <a:spcPct val="100000"/>
              </a:lnSpc>
            </a:pPr>
            <a:r>
              <a:rPr b="1" lang="fr-FR" sz="2400">
                <a:solidFill>
                  <a:srgbClr val="000000"/>
                </a:solidFill>
                <a:latin typeface="Section-Medium"/>
              </a:rPr>
              <a:t>A paramédical et social</a:t>
            </a:r>
            <a:endParaRPr/>
          </a:p>
          <a:p>
            <a:pPr algn="ctr">
              <a:lnSpc>
                <a:spcPct val="100000"/>
              </a:lnSpc>
            </a:pPr>
            <a:endParaRPr/>
          </a:p>
          <a:p>
            <a:pPr algn="ctr">
              <a:lnSpc>
                <a:spcPct val="100000"/>
              </a:lnSpc>
            </a:pPr>
            <a:r>
              <a:rPr b="1" lang="fr-FR" sz="2400">
                <a:solidFill>
                  <a:srgbClr val="000000"/>
                </a:solidFill>
                <a:latin typeface="Section-Medium"/>
              </a:rPr>
              <a:t> </a:t>
            </a:r>
            <a:endParaRPr/>
          </a:p>
          <a:p>
            <a:pPr>
              <a:lnSpc>
                <a:spcPct val="100000"/>
              </a:lnSpc>
            </a:pPr>
            <a:endParaRPr/>
          </a:p>
        </p:txBody>
      </p:sp>
      <p:sp>
        <p:nvSpPr>
          <p:cNvPr id="89" name="CustomShape 4"/>
          <p:cNvSpPr/>
          <p:nvPr/>
        </p:nvSpPr>
        <p:spPr>
          <a:xfrm>
            <a:off x="255240" y="6400800"/>
            <a:ext cx="3188880" cy="339480"/>
          </a:xfrm>
          <a:prstGeom prst="rect">
            <a:avLst/>
          </a:prstGeom>
          <a:noFill/>
          <a:ln>
            <a:noFill/>
          </a:ln>
        </p:spPr>
        <p:txBody>
          <a:bodyPr lIns="90000" rIns="90000" tIns="45000" bIns="45000" anchor="ctr"/>
          <a:p>
            <a:pPr algn="ctr">
              <a:lnSpc>
                <a:spcPct val="100000"/>
              </a:lnSpc>
            </a:pPr>
            <a:r>
              <a:rPr b="1" lang="fr-FR" sz="800">
                <a:solidFill>
                  <a:srgbClr val="000000"/>
                </a:solidFill>
                <a:latin typeface="Section-Medium"/>
                <a:ea typeface="Section-Medium"/>
              </a:rPr>
              <a:t>Réunion du 11 janvier 2016</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6" name="CustomShape 1"/>
          <p:cNvSpPr/>
          <p:nvPr/>
        </p:nvSpPr>
        <p:spPr>
          <a:xfrm>
            <a:off x="457200" y="274680"/>
            <a:ext cx="8228880" cy="240480"/>
          </a:xfrm>
          <a:prstGeom prst="rect">
            <a:avLst/>
          </a:prstGeom>
          <a:noFill/>
          <a:ln>
            <a:noFill/>
          </a:ln>
        </p:spPr>
      </p:sp>
      <p:sp>
        <p:nvSpPr>
          <p:cNvPr id="137" name="CustomShape 2"/>
          <p:cNvSpPr/>
          <p:nvPr/>
        </p:nvSpPr>
        <p:spPr>
          <a:xfrm>
            <a:off x="7436520" y="274680"/>
            <a:ext cx="1240560" cy="240480"/>
          </a:xfrm>
          <a:prstGeom prst="rect">
            <a:avLst/>
          </a:prstGeom>
          <a:noFill/>
          <a:ln>
            <a:noFill/>
          </a:ln>
        </p:spPr>
      </p:sp>
      <p:sp>
        <p:nvSpPr>
          <p:cNvPr id="138"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7DAD6F75-D4DA-4C5D-8D09-F4418D52C9B4}" type="slidenum">
              <a:rPr lang="fr-FR" sz="1400">
                <a:solidFill>
                  <a:srgbClr val="000000"/>
                </a:solidFill>
                <a:latin typeface="Arial"/>
                <a:ea typeface="ＭＳ Ｐゴシック"/>
              </a:rPr>
              <a:t>&lt;numéro&gt;</a:t>
            </a:fld>
            <a:endParaRPr/>
          </a:p>
        </p:txBody>
      </p:sp>
      <p:sp>
        <p:nvSpPr>
          <p:cNvPr id="139"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140" name="CustomShape 5"/>
          <p:cNvSpPr/>
          <p:nvPr/>
        </p:nvSpPr>
        <p:spPr>
          <a:xfrm>
            <a:off x="170280" y="515880"/>
            <a:ext cx="8664840" cy="749808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 projet de décret B trois grades </a:t>
            </a:r>
            <a:endParaRPr/>
          </a:p>
          <a:p>
            <a:pPr algn="ctr">
              <a:lnSpc>
                <a:spcPct val="100000"/>
              </a:lnSpc>
            </a:pPr>
            <a:r>
              <a:rPr b="1" lang="fr-FR" sz="2200" u="sng">
                <a:solidFill>
                  <a:srgbClr val="000000"/>
                </a:solidFill>
                <a:latin typeface="Section-Medium"/>
                <a:ea typeface="ＭＳ Ｐゴシック"/>
              </a:rPr>
              <a:t>Dispositions 1</a:t>
            </a:r>
            <a:r>
              <a:rPr b="1" lang="fr-FR" sz="2200" u="sng" baseline="30000">
                <a:solidFill>
                  <a:srgbClr val="000000"/>
                </a:solidFill>
                <a:latin typeface="Section-Medium"/>
                <a:ea typeface="ＭＳ Ｐゴシック"/>
              </a:rPr>
              <a:t>er</a:t>
            </a:r>
            <a:r>
              <a:rPr b="1" lang="fr-FR" sz="2200" u="sng">
                <a:solidFill>
                  <a:srgbClr val="000000"/>
                </a:solidFill>
                <a:latin typeface="Section-Medium"/>
                <a:ea typeface="ＭＳ Ｐゴシック"/>
              </a:rPr>
              <a:t> janvier 2016 / Observations complémentaires</a:t>
            </a:r>
            <a:endParaRPr/>
          </a:p>
          <a:p>
            <a:pPr algn="just">
              <a:lnSpc>
                <a:spcPct val="100000"/>
              </a:lnSpc>
            </a:pPr>
            <a:endParaRPr/>
          </a:p>
          <a:p>
            <a:pPr algn="just">
              <a:lnSpc>
                <a:spcPct val="100000"/>
              </a:lnSpc>
              <a:buFont typeface="Arial"/>
              <a:buChar char="•"/>
            </a:pPr>
            <a:r>
              <a:rPr lang="fr-FR" sz="2000">
                <a:solidFill>
                  <a:srgbClr val="000000"/>
                </a:solidFill>
                <a:latin typeface="Section-Medium"/>
                <a:ea typeface="ＭＳ Ｐゴシック"/>
              </a:rPr>
              <a:t>Feront l’objet de décrets ministériels les corps suivants (passage en CT ministériel)  :</a:t>
            </a:r>
            <a:endParaRPr/>
          </a:p>
          <a:p>
            <a:pPr algn="just">
              <a:lnSpc>
                <a:spcPct val="100000"/>
              </a:lnSpc>
            </a:pPr>
            <a:endParaRPr/>
          </a:p>
          <a:p>
            <a:pPr lvl="1" algn="just">
              <a:lnSpc>
                <a:spcPct val="100000"/>
              </a:lnSpc>
              <a:buFont typeface="Arial"/>
              <a:buChar char="•"/>
            </a:pPr>
            <a:r>
              <a:rPr b="1" lang="fr-FR" sz="2000">
                <a:solidFill>
                  <a:srgbClr val="000000"/>
                </a:solidFill>
                <a:latin typeface="Section-Medium"/>
                <a:ea typeface="ＭＳ Ｐゴシック"/>
              </a:rPr>
              <a:t>Greffiers des services judiciaires </a:t>
            </a:r>
            <a:r>
              <a:rPr lang="fr-FR" sz="2000">
                <a:solidFill>
                  <a:srgbClr val="000000"/>
                </a:solidFill>
                <a:latin typeface="Section-Medium"/>
                <a:ea typeface="ＭＳ Ｐゴシック"/>
              </a:rPr>
              <a:t>; </a:t>
            </a:r>
            <a:endParaRPr/>
          </a:p>
          <a:p>
            <a:pPr lvl="1" algn="just">
              <a:lnSpc>
                <a:spcPct val="100000"/>
              </a:lnSpc>
              <a:buFont typeface="Arial"/>
              <a:buChar char="•"/>
            </a:pPr>
            <a:r>
              <a:rPr b="1" lang="fr-FR" sz="2000">
                <a:solidFill>
                  <a:srgbClr val="000000"/>
                </a:solidFill>
                <a:latin typeface="Section-Medium"/>
                <a:ea typeface="ＭＳ Ｐゴシック"/>
              </a:rPr>
              <a:t>Officiers de port adjoints </a:t>
            </a:r>
            <a:r>
              <a:rPr lang="fr-FR" sz="2000">
                <a:solidFill>
                  <a:srgbClr val="000000"/>
                </a:solidFill>
                <a:latin typeface="Section-Medium"/>
                <a:ea typeface="ＭＳ Ｐゴシック"/>
              </a:rPr>
              <a:t>;</a:t>
            </a:r>
            <a:endParaRPr/>
          </a:p>
          <a:p>
            <a:pPr lvl="1" algn="just">
              <a:lnSpc>
                <a:spcPct val="100000"/>
              </a:lnSpc>
              <a:buFont typeface="Arial"/>
              <a:buChar char="•"/>
            </a:pPr>
            <a:r>
              <a:rPr b="1" lang="fr-FR" sz="2000">
                <a:solidFill>
                  <a:srgbClr val="000000"/>
                </a:solidFill>
                <a:latin typeface="Section-Medium"/>
                <a:ea typeface="ＭＳ Ｐゴシック"/>
              </a:rPr>
              <a:t>Techniciens supérieurs des études et de l’exploitation de l’aviation civile</a:t>
            </a:r>
            <a:r>
              <a:rPr lang="fr-FR" sz="2000">
                <a:solidFill>
                  <a:srgbClr val="000000"/>
                </a:solidFill>
                <a:latin typeface="Section-Medium"/>
                <a:ea typeface="ＭＳ Ｐゴシック"/>
              </a:rPr>
              <a:t> ;</a:t>
            </a:r>
            <a:endParaRPr/>
          </a:p>
          <a:p>
            <a:pPr lvl="1" algn="just">
              <a:lnSpc>
                <a:spcPct val="100000"/>
              </a:lnSpc>
              <a:buFont typeface="Arial"/>
              <a:buChar char="•"/>
            </a:pPr>
            <a:r>
              <a:rPr b="1" lang="fr-FR" sz="2000">
                <a:solidFill>
                  <a:srgbClr val="000000"/>
                </a:solidFill>
                <a:latin typeface="Section-Medium"/>
                <a:ea typeface="ＭＳ Ｐゴシック"/>
              </a:rPr>
              <a:t>Techniciens de la police technique et scientifique</a:t>
            </a:r>
            <a:endParaRPr/>
          </a:p>
          <a:p>
            <a:pPr algn="just">
              <a:lnSpc>
                <a:spcPct val="100000"/>
              </a:lnSpc>
            </a:pPr>
            <a:endParaRPr/>
          </a:p>
          <a:p>
            <a:pPr algn="just">
              <a:lnSpc>
                <a:spcPct val="100000"/>
              </a:lnSpc>
            </a:pPr>
            <a:r>
              <a:rPr b="1" lang="fr-FR" sz="2000">
                <a:solidFill>
                  <a:srgbClr val="000000"/>
                </a:solidFill>
                <a:latin typeface="Section-Medium"/>
                <a:ea typeface="ＭＳ Ｐゴシック"/>
              </a:rPr>
              <a:t>Les décrets ministériels qui seront pris pour ces corps prendront également effet au 1</a:t>
            </a:r>
            <a:r>
              <a:rPr b="1" lang="fr-FR" sz="2000" baseline="30000">
                <a:solidFill>
                  <a:srgbClr val="000000"/>
                </a:solidFill>
                <a:latin typeface="Section-Medium"/>
                <a:ea typeface="ＭＳ Ｐゴシック"/>
              </a:rPr>
              <a:t>er</a:t>
            </a:r>
            <a:r>
              <a:rPr b="1" lang="fr-FR" sz="2000">
                <a:solidFill>
                  <a:srgbClr val="000000"/>
                </a:solidFill>
                <a:latin typeface="Section-Medium"/>
                <a:ea typeface="ＭＳ Ｐゴシック"/>
              </a:rPr>
              <a:t> janvier 2016, en application de l’article 148 de la loi de finances pour 2016.</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1" name="CustomShape 1"/>
          <p:cNvSpPr/>
          <p:nvPr/>
        </p:nvSpPr>
        <p:spPr>
          <a:xfrm>
            <a:off x="457200" y="274680"/>
            <a:ext cx="8228880" cy="240480"/>
          </a:xfrm>
          <a:prstGeom prst="rect">
            <a:avLst/>
          </a:prstGeom>
          <a:noFill/>
          <a:ln>
            <a:noFill/>
          </a:ln>
        </p:spPr>
      </p:sp>
      <p:sp>
        <p:nvSpPr>
          <p:cNvPr id="142" name="CustomShape 2"/>
          <p:cNvSpPr/>
          <p:nvPr/>
        </p:nvSpPr>
        <p:spPr>
          <a:xfrm>
            <a:off x="7436520" y="274680"/>
            <a:ext cx="1240560" cy="240480"/>
          </a:xfrm>
          <a:prstGeom prst="rect">
            <a:avLst/>
          </a:prstGeom>
          <a:noFill/>
          <a:ln>
            <a:noFill/>
          </a:ln>
        </p:spPr>
      </p:sp>
      <p:sp>
        <p:nvSpPr>
          <p:cNvPr id="143"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6C646B13-423D-496E-95A5-282B13724E7D}" type="slidenum">
              <a:rPr lang="fr-FR" sz="1400">
                <a:solidFill>
                  <a:srgbClr val="000000"/>
                </a:solidFill>
                <a:latin typeface="Arial"/>
                <a:ea typeface="ＭＳ Ｐゴシック"/>
              </a:rPr>
              <a:t>&lt;numéro&gt;</a:t>
            </a:fld>
            <a:endParaRPr/>
          </a:p>
        </p:txBody>
      </p:sp>
      <p:sp>
        <p:nvSpPr>
          <p:cNvPr id="144"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145" name="CustomShape 5"/>
          <p:cNvSpPr/>
          <p:nvPr/>
        </p:nvSpPr>
        <p:spPr>
          <a:xfrm>
            <a:off x="372240" y="515880"/>
            <a:ext cx="8462880" cy="813312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 projet de décret B trois grades </a:t>
            </a:r>
            <a:endParaRPr/>
          </a:p>
          <a:p>
            <a:pPr algn="ctr">
              <a:lnSpc>
                <a:spcPct val="100000"/>
              </a:lnSpc>
            </a:pPr>
            <a:r>
              <a:rPr b="1" lang="fr-FR" sz="2200" u="sng">
                <a:solidFill>
                  <a:srgbClr val="000000"/>
                </a:solidFill>
                <a:latin typeface="Section-Medium"/>
                <a:ea typeface="ＭＳ Ｐゴシック"/>
              </a:rPr>
              <a:t>Dispositions 1</a:t>
            </a:r>
            <a:r>
              <a:rPr b="1" lang="fr-FR" sz="2200" u="sng" baseline="30000">
                <a:solidFill>
                  <a:srgbClr val="000000"/>
                </a:solidFill>
                <a:latin typeface="Section-Medium"/>
                <a:ea typeface="ＭＳ Ｐゴシック"/>
              </a:rPr>
              <a:t>er</a:t>
            </a:r>
            <a:r>
              <a:rPr b="1" lang="fr-FR" sz="2200" u="sng">
                <a:solidFill>
                  <a:srgbClr val="000000"/>
                </a:solidFill>
                <a:latin typeface="Section-Medium"/>
                <a:ea typeface="ＭＳ Ｐゴシック"/>
              </a:rPr>
              <a:t> janvier 2017</a:t>
            </a:r>
            <a:endParaRPr/>
          </a:p>
          <a:p>
            <a:pPr algn="just">
              <a:lnSpc>
                <a:spcPct val="100000"/>
              </a:lnSpc>
            </a:pPr>
            <a:endParaRPr/>
          </a:p>
          <a:p>
            <a:pPr algn="just">
              <a:lnSpc>
                <a:spcPct val="100000"/>
              </a:lnSpc>
            </a:pPr>
            <a:endParaRPr/>
          </a:p>
          <a:p>
            <a:pPr algn="just">
              <a:lnSpc>
                <a:spcPct val="100000"/>
              </a:lnSpc>
            </a:pPr>
            <a:endParaRPr/>
          </a:p>
          <a:p>
            <a:pPr algn="just">
              <a:lnSpc>
                <a:spcPct val="100000"/>
              </a:lnSpc>
              <a:buFont typeface="Arial"/>
              <a:buChar char="•"/>
            </a:pPr>
            <a:r>
              <a:rPr lang="fr-FR" sz="2200">
                <a:solidFill>
                  <a:srgbClr val="000000"/>
                </a:solidFill>
                <a:latin typeface="Section-Medium"/>
                <a:ea typeface="ＭＳ Ｐゴシック"/>
              </a:rPr>
              <a:t>Les dispositions prenant effet au </a:t>
            </a:r>
            <a:r>
              <a:rPr b="1" lang="fr-FR" sz="2200">
                <a:solidFill>
                  <a:srgbClr val="000000"/>
                </a:solidFill>
                <a:latin typeface="Section-Medium"/>
                <a:ea typeface="ＭＳ Ｐゴシック"/>
              </a:rPr>
              <a:t>1</a:t>
            </a:r>
            <a:r>
              <a:rPr b="1" lang="fr-FR" sz="2200" baseline="30000">
                <a:solidFill>
                  <a:srgbClr val="000000"/>
                </a:solidFill>
                <a:latin typeface="Section-Medium"/>
                <a:ea typeface="ＭＳ Ｐゴシック"/>
              </a:rPr>
              <a:t>er</a:t>
            </a:r>
            <a:r>
              <a:rPr b="1" lang="fr-FR" sz="2200">
                <a:solidFill>
                  <a:srgbClr val="000000"/>
                </a:solidFill>
                <a:latin typeface="Section-Medium"/>
                <a:ea typeface="ＭＳ Ｐゴシック"/>
              </a:rPr>
              <a:t> janvier 2017 </a:t>
            </a:r>
            <a:r>
              <a:rPr lang="fr-FR" sz="2200">
                <a:solidFill>
                  <a:srgbClr val="000000"/>
                </a:solidFill>
                <a:latin typeface="Section-Medium"/>
                <a:ea typeface="ＭＳ Ｐゴシック"/>
              </a:rPr>
              <a:t>concernent la mise en œuvre, à cette date, de la </a:t>
            </a:r>
            <a:r>
              <a:rPr b="1" lang="fr-FR" sz="2200">
                <a:solidFill>
                  <a:srgbClr val="000000"/>
                </a:solidFill>
                <a:latin typeface="Section-Medium"/>
                <a:ea typeface="ＭＳ Ｐゴシック"/>
              </a:rPr>
              <a:t>nouvelle structure de carrière jointe en annexe du protocole PPCR</a:t>
            </a:r>
            <a:r>
              <a:rPr lang="fr-FR" sz="2200">
                <a:solidFill>
                  <a:srgbClr val="000000"/>
                </a:solidFill>
                <a:latin typeface="Section-Medium"/>
                <a:ea typeface="ＭＳ Ｐゴシック"/>
              </a:rPr>
              <a:t> :</a:t>
            </a:r>
            <a:endParaRPr/>
          </a:p>
          <a:p>
            <a:pPr algn="just">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Passage de </a:t>
            </a:r>
            <a:r>
              <a:rPr b="1" lang="fr-FR" sz="2200">
                <a:solidFill>
                  <a:srgbClr val="000000"/>
                </a:solidFill>
                <a:latin typeface="Section-Medium"/>
                <a:ea typeface="ＭＳ Ｐゴシック"/>
              </a:rPr>
              <a:t>31 à 30 ans de la durée des 1</a:t>
            </a:r>
            <a:r>
              <a:rPr b="1" lang="fr-FR" sz="2200" baseline="30000">
                <a:solidFill>
                  <a:srgbClr val="000000"/>
                </a:solidFill>
                <a:latin typeface="Section-Medium"/>
                <a:ea typeface="ＭＳ Ｐゴシック"/>
              </a:rPr>
              <a:t>er</a:t>
            </a:r>
            <a:r>
              <a:rPr b="1" lang="fr-FR" sz="2200">
                <a:solidFill>
                  <a:srgbClr val="000000"/>
                </a:solidFill>
                <a:latin typeface="Section-Medium"/>
                <a:ea typeface="ＭＳ Ｐゴシック"/>
              </a:rPr>
              <a:t> et 2</a:t>
            </a:r>
            <a:r>
              <a:rPr b="1" lang="fr-FR" sz="2200" baseline="30000">
                <a:solidFill>
                  <a:srgbClr val="000000"/>
                </a:solidFill>
                <a:latin typeface="Section-Medium"/>
                <a:ea typeface="ＭＳ Ｐゴシック"/>
              </a:rPr>
              <a:t>e</a:t>
            </a:r>
            <a:r>
              <a:rPr b="1" lang="fr-FR" sz="2200">
                <a:solidFill>
                  <a:srgbClr val="000000"/>
                </a:solidFill>
                <a:latin typeface="Section-Medium"/>
                <a:ea typeface="ＭＳ Ｐゴシック"/>
              </a:rPr>
              <a:t> grades</a:t>
            </a:r>
            <a:r>
              <a:rPr lang="fr-FR" sz="2200">
                <a:solidFill>
                  <a:srgbClr val="000000"/>
                </a:solidFill>
                <a:latin typeface="Section-Medium"/>
                <a:ea typeface="ＭＳ Ｐゴシック"/>
              </a:rPr>
              <a:t>, par suppression du 1</a:t>
            </a:r>
            <a:r>
              <a:rPr lang="fr-FR" sz="2200" baseline="30000">
                <a:solidFill>
                  <a:srgbClr val="000000"/>
                </a:solidFill>
                <a:latin typeface="Section-Medium"/>
                <a:ea typeface="ＭＳ Ｐゴシック"/>
              </a:rPr>
              <a:t>er</a:t>
            </a:r>
            <a:r>
              <a:rPr lang="fr-FR" sz="2200">
                <a:solidFill>
                  <a:srgbClr val="000000"/>
                </a:solidFill>
                <a:latin typeface="Section-Medium"/>
                <a:ea typeface="ＭＳ Ｐゴシック"/>
              </a:rPr>
              <a:t> échelon et restructuration du 10</a:t>
            </a:r>
            <a:r>
              <a:rPr lang="fr-FR" sz="2200" baseline="30000">
                <a:solidFill>
                  <a:srgbClr val="000000"/>
                </a:solidFill>
                <a:latin typeface="Section-Medium"/>
                <a:ea typeface="ＭＳ Ｐゴシック"/>
              </a:rPr>
              <a:t>e</a:t>
            </a:r>
            <a:r>
              <a:rPr lang="fr-FR" sz="2200">
                <a:solidFill>
                  <a:srgbClr val="000000"/>
                </a:solidFill>
                <a:latin typeface="Section-Medium"/>
                <a:ea typeface="ＭＳ Ｐゴシック"/>
              </a:rPr>
              <a:t> échelon actuel (4 ans) en 2 échelons.</a:t>
            </a:r>
            <a:endParaRPr/>
          </a:p>
          <a:p>
            <a:pPr algn="just">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Passage de </a:t>
            </a:r>
            <a:r>
              <a:rPr b="1" lang="fr-FR" sz="2200">
                <a:solidFill>
                  <a:srgbClr val="000000"/>
                </a:solidFill>
                <a:latin typeface="Section-Medium"/>
                <a:ea typeface="ＭＳ Ｐゴシック"/>
              </a:rPr>
              <a:t>23 à 24 ans de la durée du 3</a:t>
            </a:r>
            <a:r>
              <a:rPr b="1" lang="fr-FR" sz="2200" baseline="30000">
                <a:solidFill>
                  <a:srgbClr val="000000"/>
                </a:solidFill>
                <a:latin typeface="Section-Medium"/>
                <a:ea typeface="ＭＳ Ｐゴシック"/>
              </a:rPr>
              <a:t>e</a:t>
            </a:r>
            <a:r>
              <a:rPr b="1" lang="fr-FR" sz="2200">
                <a:solidFill>
                  <a:srgbClr val="000000"/>
                </a:solidFill>
                <a:latin typeface="Section-Medium"/>
                <a:ea typeface="ＭＳ Ｐゴシック"/>
              </a:rPr>
              <a:t> grade</a:t>
            </a:r>
            <a:r>
              <a:rPr lang="fr-FR" sz="2200">
                <a:solidFill>
                  <a:srgbClr val="000000"/>
                </a:solidFill>
                <a:latin typeface="Section-Medium"/>
                <a:ea typeface="ＭＳ Ｐゴシック"/>
              </a:rPr>
              <a:t>, par suppression du premier échelon et création d’un échelon sommital en sommet de grade à l’IB 707.</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6" name="CustomShape 1"/>
          <p:cNvSpPr/>
          <p:nvPr/>
        </p:nvSpPr>
        <p:spPr>
          <a:xfrm>
            <a:off x="457200" y="274680"/>
            <a:ext cx="8228880" cy="240480"/>
          </a:xfrm>
          <a:prstGeom prst="rect">
            <a:avLst/>
          </a:prstGeom>
          <a:noFill/>
          <a:ln>
            <a:noFill/>
          </a:ln>
        </p:spPr>
      </p:sp>
      <p:sp>
        <p:nvSpPr>
          <p:cNvPr id="147" name="CustomShape 2"/>
          <p:cNvSpPr/>
          <p:nvPr/>
        </p:nvSpPr>
        <p:spPr>
          <a:xfrm>
            <a:off x="7436520" y="274680"/>
            <a:ext cx="1240560" cy="240480"/>
          </a:xfrm>
          <a:prstGeom prst="rect">
            <a:avLst/>
          </a:prstGeom>
          <a:noFill/>
          <a:ln>
            <a:noFill/>
          </a:ln>
        </p:spPr>
      </p:sp>
      <p:sp>
        <p:nvSpPr>
          <p:cNvPr id="148"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A74F13FC-AF02-405A-A949-C73288805A53}" type="slidenum">
              <a:rPr lang="fr-FR" sz="1400">
                <a:solidFill>
                  <a:srgbClr val="000000"/>
                </a:solidFill>
                <a:latin typeface="Arial"/>
                <a:ea typeface="ＭＳ Ｐゴシック"/>
              </a:rPr>
              <a:t>&lt;numéro&gt;</a:t>
            </a:fld>
            <a:endParaRPr/>
          </a:p>
        </p:txBody>
      </p:sp>
      <p:sp>
        <p:nvSpPr>
          <p:cNvPr id="149"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150" name="CustomShape 5"/>
          <p:cNvSpPr/>
          <p:nvPr/>
        </p:nvSpPr>
        <p:spPr>
          <a:xfrm>
            <a:off x="151200" y="515880"/>
            <a:ext cx="8462880" cy="1047924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 projet de décret B trois grades </a:t>
            </a:r>
            <a:endParaRPr/>
          </a:p>
          <a:p>
            <a:pPr algn="ctr">
              <a:lnSpc>
                <a:spcPct val="100000"/>
              </a:lnSpc>
            </a:pPr>
            <a:r>
              <a:rPr b="1" lang="fr-FR" sz="2200" u="sng">
                <a:solidFill>
                  <a:srgbClr val="000000"/>
                </a:solidFill>
                <a:latin typeface="Section-Medium"/>
                <a:ea typeface="ＭＳ Ｐゴシック"/>
              </a:rPr>
              <a:t>Dispositions 1</a:t>
            </a:r>
            <a:r>
              <a:rPr b="1" lang="fr-FR" sz="2200" u="sng" baseline="30000">
                <a:solidFill>
                  <a:srgbClr val="000000"/>
                </a:solidFill>
                <a:latin typeface="Section-Medium"/>
                <a:ea typeface="ＭＳ Ｐゴシック"/>
              </a:rPr>
              <a:t>er</a:t>
            </a:r>
            <a:r>
              <a:rPr b="1" lang="fr-FR" sz="2200" u="sng">
                <a:solidFill>
                  <a:srgbClr val="000000"/>
                </a:solidFill>
                <a:latin typeface="Section-Medium"/>
                <a:ea typeface="ＭＳ Ｐゴシック"/>
              </a:rPr>
              <a:t> janvier 2017</a:t>
            </a:r>
            <a:endParaRPr/>
          </a:p>
          <a:p>
            <a:pPr algn="just">
              <a:lnSpc>
                <a:spcPct val="100000"/>
              </a:lnSpc>
            </a:pPr>
            <a:endParaRPr/>
          </a:p>
          <a:p>
            <a:pPr algn="just">
              <a:lnSpc>
                <a:spcPct val="100000"/>
              </a:lnSpc>
              <a:buFont typeface="Arial"/>
              <a:buChar char="•"/>
            </a:pPr>
            <a:r>
              <a:rPr lang="fr-FR" sz="2200">
                <a:solidFill>
                  <a:srgbClr val="000000"/>
                </a:solidFill>
                <a:latin typeface="Section-Medium"/>
                <a:ea typeface="ＭＳ Ｐゴシック"/>
              </a:rPr>
              <a:t>Sont modifiés </a:t>
            </a:r>
            <a:r>
              <a:rPr b="1" lang="fr-FR" sz="2200">
                <a:solidFill>
                  <a:srgbClr val="000000"/>
                </a:solidFill>
                <a:latin typeface="Section-Medium"/>
                <a:ea typeface="ＭＳ Ｐゴシック"/>
              </a:rPr>
              <a:t>à compter du 1</a:t>
            </a:r>
            <a:r>
              <a:rPr b="1" lang="fr-FR" sz="2200" baseline="30000">
                <a:solidFill>
                  <a:srgbClr val="000000"/>
                </a:solidFill>
                <a:latin typeface="Section-Medium"/>
                <a:ea typeface="ＭＳ Ｐゴシック"/>
              </a:rPr>
              <a:t>er</a:t>
            </a:r>
            <a:r>
              <a:rPr b="1" lang="fr-FR" sz="2200">
                <a:solidFill>
                  <a:srgbClr val="000000"/>
                </a:solidFill>
                <a:latin typeface="Section-Medium"/>
                <a:ea typeface="ＭＳ Ｐゴシック"/>
              </a:rPr>
              <a:t> janvier 2017 </a:t>
            </a:r>
            <a:r>
              <a:rPr lang="fr-FR" sz="2200">
                <a:solidFill>
                  <a:srgbClr val="000000"/>
                </a:solidFill>
                <a:latin typeface="Section-Medium"/>
                <a:ea typeface="ＭＳ Ｐゴシック"/>
              </a:rPr>
              <a:t>:</a:t>
            </a:r>
            <a:endParaRPr/>
          </a:p>
          <a:p>
            <a:pPr lvl="1" algn="just">
              <a:lnSpc>
                <a:spcPct val="100000"/>
              </a:lnSpc>
              <a:buFont typeface="Arial"/>
              <a:buChar char="•"/>
            </a:pPr>
            <a:r>
              <a:rPr lang="fr-FR" sz="2200">
                <a:solidFill>
                  <a:srgbClr val="000000"/>
                </a:solidFill>
                <a:latin typeface="Section-Medium"/>
                <a:ea typeface="ＭＳ Ｐゴシック"/>
              </a:rPr>
              <a:t>Les tableaux de </a:t>
            </a:r>
            <a:r>
              <a:rPr b="1" lang="fr-FR" sz="2200">
                <a:solidFill>
                  <a:srgbClr val="000000"/>
                </a:solidFill>
                <a:latin typeface="Section-Medium"/>
                <a:ea typeface="ＭＳ Ｐゴシック"/>
              </a:rPr>
              <a:t>classement de C en B. </a:t>
            </a:r>
            <a:r>
              <a:rPr lang="fr-FR" sz="2200">
                <a:solidFill>
                  <a:srgbClr val="000000"/>
                </a:solidFill>
                <a:latin typeface="Section-Medium"/>
                <a:ea typeface="ＭＳ Ｐゴシック"/>
              </a:rPr>
              <a:t>Les nouveaux tableaux ont été conçus pour </a:t>
            </a:r>
            <a:r>
              <a:rPr b="1" lang="fr-FR" sz="2200">
                <a:solidFill>
                  <a:srgbClr val="000000"/>
                </a:solidFill>
                <a:latin typeface="Section-Medium"/>
                <a:ea typeface="ＭＳ Ｐゴシック"/>
              </a:rPr>
              <a:t>éviter, dans la mesure du possible, les enjambements </a:t>
            </a:r>
            <a:r>
              <a:rPr lang="fr-FR" sz="2200">
                <a:solidFill>
                  <a:srgbClr val="000000"/>
                </a:solidFill>
                <a:latin typeface="Section-Medium"/>
                <a:ea typeface="ＭＳ Ｐゴシック"/>
              </a:rPr>
              <a:t>(dépassement des anciens promus par les nouveaux). Il a également fallu tenir compte des </a:t>
            </a:r>
            <a:r>
              <a:rPr b="1" lang="fr-FR" sz="2200">
                <a:solidFill>
                  <a:srgbClr val="000000"/>
                </a:solidFill>
                <a:latin typeface="Section-Medium"/>
                <a:ea typeface="ＭＳ Ｐゴシック"/>
              </a:rPr>
              <a:t>nouvelles modalités d’avancement de grade en catégorie C.</a:t>
            </a:r>
            <a:endParaRPr/>
          </a:p>
          <a:p>
            <a:pPr lvl="1" algn="just">
              <a:lnSpc>
                <a:spcPct val="100000"/>
              </a:lnSpc>
              <a:buFont typeface="Arial"/>
              <a:buChar char="•"/>
            </a:pPr>
            <a:r>
              <a:rPr lang="fr-FR" sz="2200">
                <a:solidFill>
                  <a:srgbClr val="000000"/>
                </a:solidFill>
                <a:latin typeface="Section-Medium"/>
                <a:ea typeface="ＭＳ Ｐゴシック"/>
              </a:rPr>
              <a:t>Les tableaux </a:t>
            </a:r>
            <a:r>
              <a:rPr b="1" lang="fr-FR" sz="2200">
                <a:solidFill>
                  <a:srgbClr val="000000"/>
                </a:solidFill>
                <a:latin typeface="Section-Medium"/>
                <a:ea typeface="ＭＳ Ｐゴシック"/>
              </a:rPr>
              <a:t>d’avancement de grade </a:t>
            </a:r>
            <a:r>
              <a:rPr lang="fr-FR" sz="2200">
                <a:solidFill>
                  <a:srgbClr val="000000"/>
                </a:solidFill>
                <a:latin typeface="Section-Medium"/>
                <a:ea typeface="ＭＳ Ｐゴシック"/>
              </a:rPr>
              <a:t>ont été adaptés à la nouvelle structure de carrière. Les </a:t>
            </a:r>
            <a:r>
              <a:rPr b="1" lang="fr-FR" sz="2200">
                <a:solidFill>
                  <a:srgbClr val="000000"/>
                </a:solidFill>
                <a:latin typeface="Section-Medium"/>
                <a:ea typeface="ＭＳ Ｐゴシック"/>
              </a:rPr>
              <a:t>nouvelles plages d’appel </a:t>
            </a:r>
            <a:r>
              <a:rPr lang="fr-FR" sz="2200">
                <a:solidFill>
                  <a:srgbClr val="000000"/>
                </a:solidFill>
                <a:latin typeface="Section-Medium"/>
                <a:ea typeface="ＭＳ Ｐゴシック"/>
              </a:rPr>
              <a:t>pour l’avancement de grade ont été calibrées pour correspondre à l’ancienneté de services requise actuellement depuis le 1</a:t>
            </a:r>
            <a:r>
              <a:rPr lang="fr-FR" sz="2200" baseline="30000">
                <a:solidFill>
                  <a:srgbClr val="000000"/>
                </a:solidFill>
                <a:latin typeface="Section-Medium"/>
                <a:ea typeface="ＭＳ Ｐゴシック"/>
              </a:rPr>
              <a:t>er</a:t>
            </a:r>
            <a:r>
              <a:rPr lang="fr-FR" sz="2200">
                <a:solidFill>
                  <a:srgbClr val="000000"/>
                </a:solidFill>
                <a:latin typeface="Section-Medium"/>
                <a:ea typeface="ＭＳ Ｐゴシック"/>
              </a:rPr>
              <a:t> échelon pour être éligible à l’avancement.</a:t>
            </a:r>
            <a:endParaRPr/>
          </a:p>
          <a:p>
            <a:pPr algn="just">
              <a:lnSpc>
                <a:spcPct val="100000"/>
              </a:lnSpc>
            </a:pPr>
            <a:r>
              <a:rPr lang="fr-FR" sz="2200">
                <a:solidFill>
                  <a:srgbClr val="000000"/>
                </a:solidFill>
                <a:latin typeface="Section-Medium"/>
                <a:ea typeface="ＭＳ Ｐゴシック"/>
              </a:rPr>
              <a:t>Exemple : l’examen professionnel B1-B2 est accessible aujourd’hui après 1 an dans le 4</a:t>
            </a:r>
            <a:r>
              <a:rPr lang="fr-FR" sz="2200" baseline="30000">
                <a:solidFill>
                  <a:srgbClr val="000000"/>
                </a:solidFill>
                <a:latin typeface="Section-Medium"/>
                <a:ea typeface="ＭＳ Ｐゴシック"/>
              </a:rPr>
              <a:t>e</a:t>
            </a:r>
            <a:r>
              <a:rPr lang="fr-FR" sz="2200">
                <a:solidFill>
                  <a:srgbClr val="000000"/>
                </a:solidFill>
                <a:latin typeface="Section-Medium"/>
                <a:ea typeface="ＭＳ Ｐゴシック"/>
              </a:rPr>
              <a:t> échelon (correspondant à une ancienneté de 6 ans depuis le 1</a:t>
            </a:r>
            <a:r>
              <a:rPr lang="fr-FR" sz="2200" baseline="30000">
                <a:solidFill>
                  <a:srgbClr val="000000"/>
                </a:solidFill>
                <a:latin typeface="Section-Medium"/>
                <a:ea typeface="ＭＳ Ｐゴシック"/>
              </a:rPr>
              <a:t>er</a:t>
            </a:r>
            <a:r>
              <a:rPr lang="fr-FR" sz="2200">
                <a:solidFill>
                  <a:srgbClr val="000000"/>
                </a:solidFill>
                <a:latin typeface="Section-Medium"/>
                <a:ea typeface="ＭＳ Ｐゴシック"/>
              </a:rPr>
              <a:t> échelon) ; la nouvelle plage a été fixée au 4</a:t>
            </a:r>
            <a:r>
              <a:rPr lang="fr-FR" sz="2200" baseline="30000">
                <a:solidFill>
                  <a:srgbClr val="000000"/>
                </a:solidFill>
                <a:latin typeface="Section-Medium"/>
                <a:ea typeface="ＭＳ Ｐゴシック"/>
              </a:rPr>
              <a:t>e</a:t>
            </a:r>
            <a:r>
              <a:rPr lang="fr-FR" sz="2200">
                <a:solidFill>
                  <a:srgbClr val="000000"/>
                </a:solidFill>
                <a:latin typeface="Section-Medium"/>
                <a:ea typeface="ＭＳ Ｐゴシック"/>
              </a:rPr>
              <a:t> échelon (correspondant également à 6 ans). </a:t>
            </a:r>
            <a:r>
              <a:rPr b="1" lang="fr-FR" sz="2200" u="sng">
                <a:solidFill>
                  <a:srgbClr val="000000"/>
                </a:solidFill>
                <a:latin typeface="Section-Medium"/>
                <a:ea typeface="ＭＳ Ｐゴシック"/>
              </a:rPr>
              <a:t>Une clause a été ajoutée, permettant aux agents de conserver jusqu’en 2018 les mêmes perspectives d’avancement que précédemment.</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1" name="CustomShape 1"/>
          <p:cNvSpPr/>
          <p:nvPr/>
        </p:nvSpPr>
        <p:spPr>
          <a:xfrm>
            <a:off x="457200" y="274680"/>
            <a:ext cx="8228880" cy="240480"/>
          </a:xfrm>
          <a:prstGeom prst="rect">
            <a:avLst/>
          </a:prstGeom>
          <a:noFill/>
          <a:ln>
            <a:noFill/>
          </a:ln>
        </p:spPr>
      </p:sp>
      <p:sp>
        <p:nvSpPr>
          <p:cNvPr id="152" name="CustomShape 2"/>
          <p:cNvSpPr/>
          <p:nvPr/>
        </p:nvSpPr>
        <p:spPr>
          <a:xfrm>
            <a:off x="7436520" y="274680"/>
            <a:ext cx="1240560" cy="240480"/>
          </a:xfrm>
          <a:prstGeom prst="rect">
            <a:avLst/>
          </a:prstGeom>
          <a:noFill/>
          <a:ln>
            <a:noFill/>
          </a:ln>
        </p:spPr>
      </p:sp>
      <p:sp>
        <p:nvSpPr>
          <p:cNvPr id="153"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975BFB74-82B8-4840-BC24-6B1B62BC35F6}" type="slidenum">
              <a:rPr lang="fr-FR" sz="1400">
                <a:solidFill>
                  <a:srgbClr val="000000"/>
                </a:solidFill>
                <a:latin typeface="Arial"/>
                <a:ea typeface="ＭＳ Ｐゴシック"/>
              </a:rPr>
              <a:t>&lt;numéro&gt;</a:t>
            </a:fld>
            <a:endParaRPr/>
          </a:p>
        </p:txBody>
      </p:sp>
      <p:sp>
        <p:nvSpPr>
          <p:cNvPr id="154"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155" name="CustomShape 5"/>
          <p:cNvSpPr/>
          <p:nvPr/>
        </p:nvSpPr>
        <p:spPr>
          <a:xfrm>
            <a:off x="380880" y="1858320"/>
            <a:ext cx="7812360" cy="688572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 projet de décret « architecture de la catégorie C » </a:t>
            </a:r>
            <a:endParaRPr/>
          </a:p>
          <a:p>
            <a:pPr algn="just">
              <a:lnSpc>
                <a:spcPct val="100000"/>
              </a:lnSpc>
            </a:pPr>
            <a:endParaRPr/>
          </a:p>
          <a:p>
            <a:pPr algn="just">
              <a:lnSpc>
                <a:spcPct val="100000"/>
              </a:lnSpc>
            </a:pPr>
            <a:endParaRPr/>
          </a:p>
          <a:p>
            <a:pPr algn="just">
              <a:lnSpc>
                <a:spcPct val="100000"/>
              </a:lnSpc>
            </a:pPr>
            <a:r>
              <a:rPr lang="fr-FR" sz="2200">
                <a:solidFill>
                  <a:srgbClr val="000000"/>
                </a:solidFill>
                <a:latin typeface="Section-Medium"/>
                <a:ea typeface="ＭＳ Ｐゴシック"/>
              </a:rPr>
              <a:t>S’agissant de la catégorie C, un </a:t>
            </a:r>
            <a:r>
              <a:rPr b="1" lang="fr-FR" sz="2200">
                <a:solidFill>
                  <a:srgbClr val="000000"/>
                </a:solidFill>
                <a:latin typeface="Section-Medium"/>
                <a:ea typeface="ＭＳ Ｐゴシック"/>
              </a:rPr>
              <a:t>second décret (décret balai C) </a:t>
            </a:r>
            <a:r>
              <a:rPr lang="fr-FR" sz="2200">
                <a:solidFill>
                  <a:srgbClr val="000000"/>
                </a:solidFill>
                <a:latin typeface="Section-Medium"/>
                <a:ea typeface="ＭＳ Ｐゴシック"/>
              </a:rPr>
              <a:t>sera élaboré par la DGAFP </a:t>
            </a:r>
            <a:r>
              <a:rPr b="1" lang="fr-FR" sz="2200">
                <a:solidFill>
                  <a:srgbClr val="000000"/>
                </a:solidFill>
                <a:latin typeface="Section-Medium"/>
                <a:ea typeface="ＭＳ Ｐゴシック"/>
              </a:rPr>
              <a:t>en cours d’année 2016</a:t>
            </a:r>
            <a:r>
              <a:rPr lang="fr-FR" sz="2200">
                <a:solidFill>
                  <a:srgbClr val="000000"/>
                </a:solidFill>
                <a:latin typeface="Section-Medium"/>
                <a:ea typeface="ＭＳ Ｐゴシック"/>
              </a:rPr>
              <a:t>, afin d’</a:t>
            </a:r>
            <a:r>
              <a:rPr b="1" lang="fr-FR" sz="2200">
                <a:solidFill>
                  <a:srgbClr val="000000"/>
                </a:solidFill>
                <a:latin typeface="Section-Medium"/>
                <a:ea typeface="ＭＳ Ｐゴシック"/>
              </a:rPr>
              <a:t>adapter l</a:t>
            </a:r>
            <a:r>
              <a:rPr lang="fr-FR" sz="2200">
                <a:solidFill>
                  <a:srgbClr val="000000"/>
                </a:solidFill>
                <a:latin typeface="Section-Medium"/>
                <a:ea typeface="ＭＳ Ｐゴシック"/>
              </a:rPr>
              <a:t>es dispositions figurant dans chaque statut particulier des corps de catégorie C à </a:t>
            </a:r>
            <a:r>
              <a:rPr b="1" lang="fr-FR" sz="2200">
                <a:solidFill>
                  <a:srgbClr val="000000"/>
                </a:solidFill>
                <a:latin typeface="Section-Medium"/>
                <a:ea typeface="ＭＳ Ｐゴシック"/>
              </a:rPr>
              <a:t>la nouvelle structure de carrière</a:t>
            </a:r>
            <a:r>
              <a:rPr lang="fr-FR" sz="2200">
                <a:solidFill>
                  <a:srgbClr val="000000"/>
                </a:solidFill>
                <a:latin typeface="Section-Medium"/>
                <a:ea typeface="ＭＳ Ｐゴシック"/>
              </a:rPr>
              <a:t>, notamment les </a:t>
            </a:r>
            <a:r>
              <a:rPr b="1" lang="fr-FR" sz="2200">
                <a:solidFill>
                  <a:srgbClr val="000000"/>
                </a:solidFill>
                <a:latin typeface="Section-Medium"/>
                <a:ea typeface="ＭＳ Ｐゴシック"/>
              </a:rPr>
              <a:t>plages d’appel pour l’avancement de grade.</a:t>
            </a:r>
            <a:endParaRPr/>
          </a:p>
          <a:p>
            <a:pPr algn="just">
              <a:lnSpc>
                <a:spcPct val="100000"/>
              </a:lnSpc>
            </a:pPr>
            <a:endParaRPr/>
          </a:p>
          <a:p>
            <a:pPr algn="just">
              <a:lnSpc>
                <a:spcPct val="100000"/>
              </a:lnSpc>
            </a:pPr>
            <a:endParaRPr/>
          </a:p>
          <a:p>
            <a:pPr algn="just">
              <a:lnSpc>
                <a:spcPct val="100000"/>
              </a:lnSpc>
            </a:pPr>
            <a:r>
              <a:rPr lang="fr-FR" sz="2200">
                <a:solidFill>
                  <a:srgbClr val="000000"/>
                </a:solidFill>
                <a:latin typeface="Section-Medium"/>
                <a:ea typeface="ＭＳ Ｐゴシック"/>
              </a:rPr>
              <a:t>	</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CustomShape 1"/>
          <p:cNvSpPr/>
          <p:nvPr/>
        </p:nvSpPr>
        <p:spPr>
          <a:xfrm>
            <a:off x="457200" y="274680"/>
            <a:ext cx="8228880" cy="240480"/>
          </a:xfrm>
          <a:prstGeom prst="rect">
            <a:avLst/>
          </a:prstGeom>
          <a:noFill/>
          <a:ln>
            <a:noFill/>
          </a:ln>
        </p:spPr>
      </p:sp>
      <p:sp>
        <p:nvSpPr>
          <p:cNvPr id="157" name="CustomShape 2"/>
          <p:cNvSpPr/>
          <p:nvPr/>
        </p:nvSpPr>
        <p:spPr>
          <a:xfrm>
            <a:off x="7436520" y="274680"/>
            <a:ext cx="1240560" cy="240480"/>
          </a:xfrm>
          <a:prstGeom prst="rect">
            <a:avLst/>
          </a:prstGeom>
          <a:noFill/>
          <a:ln>
            <a:noFill/>
          </a:ln>
        </p:spPr>
      </p:sp>
      <p:sp>
        <p:nvSpPr>
          <p:cNvPr id="158"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D35FD939-110C-4E0B-A7E7-47E52F692895}" type="slidenum">
              <a:rPr lang="fr-FR" sz="1400">
                <a:solidFill>
                  <a:srgbClr val="000000"/>
                </a:solidFill>
                <a:latin typeface="Arial"/>
                <a:ea typeface="ＭＳ Ｐゴシック"/>
              </a:rPr>
              <a:t>&lt;numéro&gt;</a:t>
            </a:fld>
            <a:endParaRPr/>
          </a:p>
        </p:txBody>
      </p:sp>
      <p:sp>
        <p:nvSpPr>
          <p:cNvPr id="159"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160" name="CustomShape 5"/>
          <p:cNvSpPr/>
          <p:nvPr/>
        </p:nvSpPr>
        <p:spPr>
          <a:xfrm>
            <a:off x="457200" y="620280"/>
            <a:ext cx="7812360" cy="1224828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 projet de décret « architecture de la catégorie C » </a:t>
            </a:r>
            <a:endParaRPr/>
          </a:p>
          <a:p>
            <a:pPr algn="just">
              <a:lnSpc>
                <a:spcPct val="100000"/>
              </a:lnSpc>
            </a:pPr>
            <a:endParaRPr/>
          </a:p>
          <a:p>
            <a:pPr algn="just">
              <a:lnSpc>
                <a:spcPct val="100000"/>
              </a:lnSpc>
            </a:pPr>
            <a:r>
              <a:rPr lang="fr-FR" sz="2200">
                <a:solidFill>
                  <a:srgbClr val="000000"/>
                </a:solidFill>
                <a:latin typeface="Section-Medium"/>
                <a:ea typeface="ＭＳ Ｐゴシック"/>
              </a:rPr>
              <a:t>Ce projet de décret constitue l’ossature de la future carrière de la catégorie C en trois grades, mise en œuvre à compter du </a:t>
            </a:r>
            <a:r>
              <a:rPr b="1" lang="fr-FR" sz="2200">
                <a:solidFill>
                  <a:srgbClr val="000000"/>
                </a:solidFill>
                <a:latin typeface="Section-Medium"/>
                <a:ea typeface="ＭＳ Ｐゴシック"/>
              </a:rPr>
              <a:t>1</a:t>
            </a:r>
            <a:r>
              <a:rPr b="1" lang="fr-FR" sz="2200" baseline="30000">
                <a:solidFill>
                  <a:srgbClr val="000000"/>
                </a:solidFill>
                <a:latin typeface="Section-Medium"/>
                <a:ea typeface="ＭＳ Ｐゴシック"/>
              </a:rPr>
              <a:t>er</a:t>
            </a:r>
            <a:r>
              <a:rPr b="1" lang="fr-FR" sz="2200">
                <a:solidFill>
                  <a:srgbClr val="000000"/>
                </a:solidFill>
                <a:latin typeface="Section-Medium"/>
                <a:ea typeface="ＭＳ Ｐゴシック"/>
              </a:rPr>
              <a:t> janvier 2017</a:t>
            </a:r>
            <a:r>
              <a:rPr lang="fr-FR" sz="2200">
                <a:solidFill>
                  <a:srgbClr val="000000"/>
                </a:solidFill>
                <a:latin typeface="Section-Medium"/>
                <a:ea typeface="ＭＳ Ｐゴシック"/>
              </a:rPr>
              <a:t>, après </a:t>
            </a:r>
            <a:r>
              <a:rPr b="1" lang="fr-FR" sz="2200">
                <a:solidFill>
                  <a:srgbClr val="000000"/>
                </a:solidFill>
                <a:latin typeface="Section-Medium"/>
                <a:ea typeface="ＭＳ Ｐゴシック"/>
              </a:rPr>
              <a:t>fusion des actuelles échelles 4 et 5.</a:t>
            </a:r>
            <a:endParaRPr/>
          </a:p>
          <a:p>
            <a:pPr algn="just">
              <a:lnSpc>
                <a:spcPct val="100000"/>
              </a:lnSpc>
            </a:pPr>
            <a:endParaRPr/>
          </a:p>
          <a:p>
            <a:pPr algn="just">
              <a:lnSpc>
                <a:spcPct val="100000"/>
              </a:lnSpc>
            </a:pPr>
            <a:r>
              <a:rPr lang="fr-FR" sz="2200">
                <a:solidFill>
                  <a:srgbClr val="000000"/>
                </a:solidFill>
                <a:latin typeface="Section-Medium"/>
                <a:ea typeface="ＭＳ Ｐゴシック"/>
              </a:rPr>
              <a:t>Il est destiné à remplacer le décret n°2005-1228 du 29 septembre 2005 qui régit actuellement la carrière des fonctionnaires de catégorie C. </a:t>
            </a:r>
            <a:endParaRPr/>
          </a:p>
          <a:p>
            <a:pPr algn="just">
              <a:lnSpc>
                <a:spcPct val="100000"/>
              </a:lnSpc>
            </a:pPr>
            <a:endParaRPr/>
          </a:p>
          <a:p>
            <a:pPr algn="just">
              <a:lnSpc>
                <a:spcPct val="100000"/>
              </a:lnSpc>
            </a:pPr>
            <a:endParaRPr/>
          </a:p>
          <a:p>
            <a:pPr algn="just">
              <a:lnSpc>
                <a:spcPct val="100000"/>
              </a:lnSpc>
            </a:pPr>
            <a:r>
              <a:rPr b="1" lang="fr-FR" sz="2200">
                <a:solidFill>
                  <a:srgbClr val="000000"/>
                </a:solidFill>
                <a:latin typeface="Section-Medium"/>
                <a:ea typeface="ＭＳ Ｐゴシック"/>
              </a:rPr>
              <a:t>Son élaboration en avance de phase par rapport au calendrier PPCR est nécessaire compte-tenu de l’incidence de la réorganisation de la catégorie C sur les dispositions relatives au classement de C en B. </a:t>
            </a:r>
            <a:endParaRPr/>
          </a:p>
          <a:p>
            <a:pPr algn="just">
              <a:lnSpc>
                <a:spcPct val="100000"/>
              </a:lnSpc>
            </a:pPr>
            <a:endParaRPr/>
          </a:p>
          <a:p>
            <a:pPr algn="just">
              <a:lnSpc>
                <a:spcPct val="100000"/>
              </a:lnSpc>
            </a:pPr>
            <a:endParaRPr/>
          </a:p>
          <a:p>
            <a:pPr algn="just">
              <a:lnSpc>
                <a:spcPct val="100000"/>
              </a:lnSpc>
            </a:pPr>
            <a:r>
              <a:rPr lang="fr-FR" sz="2200">
                <a:solidFill>
                  <a:srgbClr val="000000"/>
                </a:solidFill>
                <a:latin typeface="Section-Medium"/>
                <a:ea typeface="ＭＳ Ｐゴシック"/>
              </a:rPr>
              <a:t>Le projet reprend en intégralité les éléments figurant en annexe du protocole PPCR, à l’exception de la mesure d’ajustement tirant les conséquences, en matière de reclassement et de classement lors d’un avancement de grade, de la réduction à </a:t>
            </a:r>
            <a:r>
              <a:rPr b="1" lang="fr-FR" sz="2200">
                <a:solidFill>
                  <a:srgbClr val="000000"/>
                </a:solidFill>
                <a:latin typeface="Section-Medium"/>
                <a:ea typeface="ＭＳ Ｐゴシック"/>
              </a:rPr>
              <a:t>25 ans </a:t>
            </a:r>
            <a:r>
              <a:rPr lang="fr-FR" sz="2200">
                <a:solidFill>
                  <a:srgbClr val="000000"/>
                </a:solidFill>
                <a:latin typeface="Section-Medium"/>
                <a:ea typeface="ＭＳ Ｐゴシック"/>
              </a:rPr>
              <a:t>de la durée des grades C1 et C2.</a:t>
            </a:r>
            <a:endParaRPr/>
          </a:p>
          <a:p>
            <a:pPr algn="just">
              <a:lnSpc>
                <a:spcPct val="100000"/>
              </a:lnSpc>
            </a:pPr>
            <a:endParaRPr/>
          </a:p>
          <a:p>
            <a:pPr algn="just">
              <a:lnSpc>
                <a:spcPct val="100000"/>
              </a:lnSpc>
            </a:pPr>
            <a:endParaRPr/>
          </a:p>
          <a:p>
            <a:pPr algn="just">
              <a:lnSpc>
                <a:spcPct val="100000"/>
              </a:lnSpc>
            </a:pPr>
            <a:r>
              <a:rPr lang="fr-FR" sz="2200">
                <a:solidFill>
                  <a:srgbClr val="000000"/>
                </a:solidFill>
                <a:latin typeface="Section-Medium"/>
                <a:ea typeface="ＭＳ Ｐゴシック"/>
              </a:rPr>
              <a:t>	</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CustomShape 1"/>
          <p:cNvSpPr/>
          <p:nvPr/>
        </p:nvSpPr>
        <p:spPr>
          <a:xfrm>
            <a:off x="457200" y="274680"/>
            <a:ext cx="8228880" cy="240480"/>
          </a:xfrm>
          <a:prstGeom prst="rect">
            <a:avLst/>
          </a:prstGeom>
          <a:noFill/>
          <a:ln>
            <a:noFill/>
          </a:ln>
        </p:spPr>
      </p:sp>
      <p:sp>
        <p:nvSpPr>
          <p:cNvPr id="162" name="CustomShape 2"/>
          <p:cNvSpPr/>
          <p:nvPr/>
        </p:nvSpPr>
        <p:spPr>
          <a:xfrm>
            <a:off x="457200" y="910080"/>
            <a:ext cx="8228880" cy="4054680"/>
          </a:xfrm>
          <a:prstGeom prst="rect">
            <a:avLst/>
          </a:prstGeom>
          <a:noFill/>
          <a:ln>
            <a:noFill/>
          </a:ln>
        </p:spPr>
        <p:txBody>
          <a:bodyPr lIns="90000" rIns="90000" tIns="45000" bIns="45000"/>
          <a:p>
            <a:pPr algn="ctr">
              <a:lnSpc>
                <a:spcPct val="100000"/>
              </a:lnSpc>
            </a:pPr>
            <a:endParaRPr/>
          </a:p>
          <a:p>
            <a:pPr algn="ctr">
              <a:lnSpc>
                <a:spcPct val="100000"/>
              </a:lnSpc>
            </a:pPr>
            <a:endParaRPr/>
          </a:p>
          <a:p>
            <a:pPr algn="ctr">
              <a:lnSpc>
                <a:spcPct val="100000"/>
              </a:lnSpc>
            </a:pPr>
            <a:endParaRPr/>
          </a:p>
          <a:p>
            <a:pPr algn="ctr">
              <a:lnSpc>
                <a:spcPct val="100000"/>
              </a:lnSpc>
            </a:pPr>
            <a:r>
              <a:rPr b="1" lang="fr-FR" sz="2000" u="sng">
                <a:solidFill>
                  <a:srgbClr val="000000"/>
                </a:solidFill>
                <a:latin typeface="Section-Bold"/>
                <a:ea typeface="ＭＳ Ｐゴシック"/>
              </a:rPr>
              <a:t>PRESENTATION DES GRILLES ET PROJETS DE DECRET </a:t>
            </a:r>
            <a:endParaRPr/>
          </a:p>
          <a:p>
            <a:pPr algn="ctr">
              <a:lnSpc>
                <a:spcPct val="100000"/>
              </a:lnSpc>
            </a:pPr>
            <a:endParaRPr/>
          </a:p>
          <a:p>
            <a:pPr algn="ctr">
              <a:lnSpc>
                <a:spcPct val="100000"/>
              </a:lnSpc>
            </a:pPr>
            <a:r>
              <a:rPr b="1" lang="fr-FR" sz="2000" u="sng">
                <a:solidFill>
                  <a:srgbClr val="000000"/>
                </a:solidFill>
                <a:latin typeface="Section-Bold"/>
                <a:ea typeface="ＭＳ Ｐゴシック"/>
              </a:rPr>
              <a:t>DES CORPS ET CADRES D’EMPLOIS</a:t>
            </a:r>
            <a:endParaRPr/>
          </a:p>
          <a:p>
            <a:pPr algn="ctr">
              <a:lnSpc>
                <a:spcPct val="100000"/>
              </a:lnSpc>
            </a:pPr>
            <a:endParaRPr/>
          </a:p>
          <a:p>
            <a:pPr algn="ctr">
              <a:lnSpc>
                <a:spcPct val="100000"/>
              </a:lnSpc>
            </a:pPr>
            <a:r>
              <a:rPr b="1" lang="fr-FR" sz="2000" u="sng">
                <a:solidFill>
                  <a:srgbClr val="000000"/>
                </a:solidFill>
                <a:latin typeface="Section-Bold"/>
                <a:ea typeface="ＭＳ Ｐゴシック"/>
              </a:rPr>
              <a:t>SOCIAUX</a:t>
            </a:r>
            <a:endParaRPr/>
          </a:p>
          <a:p>
            <a:pPr algn="ctr">
              <a:lnSpc>
                <a:spcPct val="100000"/>
              </a:lnSpc>
            </a:pPr>
            <a:endParaRPr/>
          </a:p>
          <a:p>
            <a:pPr algn="just">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63" name="CustomShape 3"/>
          <p:cNvSpPr/>
          <p:nvPr/>
        </p:nvSpPr>
        <p:spPr>
          <a:xfrm>
            <a:off x="7436520" y="274680"/>
            <a:ext cx="1240560" cy="240480"/>
          </a:xfrm>
          <a:prstGeom prst="rect">
            <a:avLst/>
          </a:prstGeom>
          <a:noFill/>
          <a:ln>
            <a:noFill/>
          </a:ln>
        </p:spPr>
      </p:sp>
      <p:sp>
        <p:nvSpPr>
          <p:cNvPr id="164" name="CustomShape 4"/>
          <p:cNvSpPr/>
          <p:nvPr/>
        </p:nvSpPr>
        <p:spPr>
          <a:xfrm>
            <a:off x="457200" y="6450480"/>
            <a:ext cx="6505920" cy="198720"/>
          </a:xfrm>
          <a:prstGeom prst="rect">
            <a:avLst/>
          </a:prstGeom>
          <a:noFill/>
          <a:ln>
            <a:noFill/>
          </a:ln>
        </p:spPr>
      </p:sp>
      <p:sp>
        <p:nvSpPr>
          <p:cNvPr id="165" name="CustomShape 5"/>
          <p:cNvSpPr/>
          <p:nvPr/>
        </p:nvSpPr>
        <p:spPr>
          <a:xfrm>
            <a:off x="2249640" y="6400800"/>
            <a:ext cx="2133000" cy="475560"/>
          </a:xfrm>
          <a:prstGeom prst="rect">
            <a:avLst/>
          </a:prstGeom>
          <a:noFill/>
          <a:ln>
            <a:noFill/>
          </a:ln>
        </p:spPr>
        <p:txBody>
          <a:bodyPr lIns="90000" rIns="90000" tIns="45000" bIns="45000"/>
          <a:p>
            <a:pPr>
              <a:lnSpc>
                <a:spcPct val="100000"/>
              </a:lnSpc>
            </a:pPr>
            <a:fld id="{5DAB1B04-D473-4E5E-B6BC-67C71DB097B2}" type="slidenum">
              <a:rPr lang="fr-FR" sz="1400">
                <a:solidFill>
                  <a:srgbClr val="000000"/>
                </a:solidFill>
                <a:latin typeface="Arial"/>
                <a:ea typeface="ＭＳ Ｐゴシック"/>
              </a:rPr>
              <a:t>&lt;numéro&gt;</a:t>
            </a:fld>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 name="CustomShape 1"/>
          <p:cNvSpPr/>
          <p:nvPr/>
        </p:nvSpPr>
        <p:spPr>
          <a:xfrm>
            <a:off x="457200" y="274680"/>
            <a:ext cx="8228880" cy="240480"/>
          </a:xfrm>
          <a:prstGeom prst="rect">
            <a:avLst/>
          </a:prstGeom>
          <a:noFill/>
          <a:ln>
            <a:noFill/>
          </a:ln>
        </p:spPr>
      </p:sp>
      <p:sp>
        <p:nvSpPr>
          <p:cNvPr id="167" name="CustomShape 2"/>
          <p:cNvSpPr/>
          <p:nvPr/>
        </p:nvSpPr>
        <p:spPr>
          <a:xfrm>
            <a:off x="457200" y="1752480"/>
            <a:ext cx="8228880" cy="3211920"/>
          </a:xfrm>
          <a:prstGeom prst="rect">
            <a:avLst/>
          </a:prstGeom>
          <a:noFill/>
          <a:ln>
            <a:noFill/>
          </a:ln>
        </p:spPr>
        <p:txBody>
          <a:bodyPr lIns="90000" rIns="90000" tIns="45000" bIns="45000"/>
          <a:p>
            <a:pPr algn="ctr">
              <a:lnSpc>
                <a:spcPct val="100000"/>
              </a:lnSpc>
            </a:pPr>
            <a:endParaRPr/>
          </a:p>
          <a:p>
            <a:pPr algn="ctr">
              <a:lnSpc>
                <a:spcPct val="100000"/>
              </a:lnSpc>
            </a:pPr>
            <a:r>
              <a:rPr b="1" lang="fr-FR" sz="2000" u="sng">
                <a:solidFill>
                  <a:srgbClr val="000000"/>
                </a:solidFill>
                <a:latin typeface="Section-Bold"/>
                <a:ea typeface="ＭＳ Ｐゴシック"/>
              </a:rPr>
              <a:t>Rappel des dispositions du protocole sur les personnels sociaux :</a:t>
            </a:r>
            <a:endParaRPr/>
          </a:p>
          <a:p>
            <a:pPr algn="ctr">
              <a:lnSpc>
                <a:spcPct val="100000"/>
              </a:lnSpc>
            </a:pPr>
            <a:endParaRPr/>
          </a:p>
          <a:p>
            <a:pPr algn="ctr">
              <a:lnSpc>
                <a:spcPct val="100000"/>
              </a:lnSpc>
            </a:pPr>
            <a:r>
              <a:rPr b="1" i="1" lang="fr-FR" sz="2000">
                <a:solidFill>
                  <a:srgbClr val="000000"/>
                </a:solidFill>
                <a:latin typeface="Section-Bold"/>
                <a:ea typeface="ＭＳ Ｐゴシック"/>
              </a:rPr>
              <a:t>« Les fonctionnaires relevant de la filière sociale, dans les trois versants de la fonction publique, bénéficieront d’une revalorisation,  à compter de 2018, en reconnaissance de leur diplôme au niveau licence et du niveau des missions exercées. A compter de cette date, leur grille sera revalorisée en cohérence avec celle de la filière paramédicale ». </a:t>
            </a:r>
            <a:endParaRPr/>
          </a:p>
          <a:p>
            <a:pPr algn="just">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68" name="CustomShape 3"/>
          <p:cNvSpPr/>
          <p:nvPr/>
        </p:nvSpPr>
        <p:spPr>
          <a:xfrm>
            <a:off x="7436520" y="274680"/>
            <a:ext cx="1240560" cy="240480"/>
          </a:xfrm>
          <a:prstGeom prst="rect">
            <a:avLst/>
          </a:prstGeom>
          <a:noFill/>
          <a:ln>
            <a:noFill/>
          </a:ln>
        </p:spPr>
      </p:sp>
      <p:sp>
        <p:nvSpPr>
          <p:cNvPr id="169" name="CustomShape 4"/>
          <p:cNvSpPr/>
          <p:nvPr/>
        </p:nvSpPr>
        <p:spPr>
          <a:xfrm>
            <a:off x="457200" y="6450480"/>
            <a:ext cx="6505920" cy="198720"/>
          </a:xfrm>
          <a:prstGeom prst="rect">
            <a:avLst/>
          </a:prstGeom>
          <a:noFill/>
          <a:ln>
            <a:noFill/>
          </a:ln>
        </p:spPr>
      </p:sp>
      <p:sp>
        <p:nvSpPr>
          <p:cNvPr id="170" name="CustomShape 5"/>
          <p:cNvSpPr/>
          <p:nvPr/>
        </p:nvSpPr>
        <p:spPr>
          <a:xfrm>
            <a:off x="2249640" y="6400800"/>
            <a:ext cx="2133000" cy="475560"/>
          </a:xfrm>
          <a:prstGeom prst="rect">
            <a:avLst/>
          </a:prstGeom>
          <a:noFill/>
          <a:ln>
            <a:noFill/>
          </a:ln>
        </p:spPr>
        <p:txBody>
          <a:bodyPr lIns="90000" rIns="90000" tIns="45000" bIns="45000"/>
          <a:p>
            <a:pPr>
              <a:lnSpc>
                <a:spcPct val="100000"/>
              </a:lnSpc>
            </a:pPr>
            <a:fld id="{ED9313F5-1EB3-4F62-8DE1-F040D022ADE1}" type="slidenum">
              <a:rPr lang="fr-FR" sz="1400">
                <a:solidFill>
                  <a:srgbClr val="000000"/>
                </a:solidFill>
                <a:latin typeface="Arial"/>
                <a:ea typeface="ＭＳ Ｐゴシック"/>
              </a:rPr>
              <a:t>&lt;numéro&gt;</a:t>
            </a:fld>
            <a:endParaRPr/>
          </a:p>
        </p:txBody>
      </p:sp>
      <p:sp>
        <p:nvSpPr>
          <p:cNvPr id="171" name="CustomShape 6"/>
          <p:cNvSpPr/>
          <p:nvPr/>
        </p:nvSpPr>
        <p:spPr>
          <a:xfrm>
            <a:off x="2213640" y="910800"/>
            <a:ext cx="4757400" cy="516600"/>
          </a:xfrm>
          <a:prstGeom prst="rect">
            <a:avLst/>
          </a:prstGeom>
          <a:noFill/>
          <a:ln>
            <a:noFill/>
          </a:ln>
        </p:spPr>
        <p:txBody>
          <a:bodyPr wrap="none" lIns="90000" rIns="90000" tIns="45000" bIns="45000"/>
          <a:p>
            <a:pPr algn="ctr">
              <a:lnSpc>
                <a:spcPct val="100000"/>
              </a:lnSpc>
            </a:pPr>
            <a:r>
              <a:rPr b="1" lang="fr-FR" sz="2800" u="sng">
                <a:solidFill>
                  <a:srgbClr val="000000"/>
                </a:solidFill>
                <a:latin typeface="Section-Medium"/>
                <a:ea typeface="ＭＳ Ｐゴシック"/>
              </a:rPr>
              <a:t>Les personnels sociaux</a:t>
            </a: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 name="CustomShape 1"/>
          <p:cNvSpPr/>
          <p:nvPr/>
        </p:nvSpPr>
        <p:spPr>
          <a:xfrm>
            <a:off x="457200" y="274680"/>
            <a:ext cx="8228880" cy="240480"/>
          </a:xfrm>
          <a:prstGeom prst="rect">
            <a:avLst/>
          </a:prstGeom>
          <a:noFill/>
          <a:ln>
            <a:noFill/>
          </a:ln>
        </p:spPr>
      </p:sp>
      <p:sp>
        <p:nvSpPr>
          <p:cNvPr id="173" name="CustomShape 2"/>
          <p:cNvSpPr/>
          <p:nvPr/>
        </p:nvSpPr>
        <p:spPr>
          <a:xfrm>
            <a:off x="421200" y="1600200"/>
            <a:ext cx="8228880" cy="4342680"/>
          </a:xfrm>
          <a:prstGeom prst="rect">
            <a:avLst/>
          </a:prstGeom>
          <a:noFill/>
          <a:ln>
            <a:noFill/>
          </a:ln>
        </p:spPr>
        <p:txBody>
          <a:bodyPr lIns="90000" rIns="90000" tIns="45000" bIns="45000"/>
          <a:p>
            <a:pPr algn="ctr">
              <a:lnSpc>
                <a:spcPct val="100000"/>
              </a:lnSpc>
            </a:pPr>
            <a:endParaRPr/>
          </a:p>
          <a:p>
            <a:pPr algn="just">
              <a:lnSpc>
                <a:spcPct val="100000"/>
              </a:lnSpc>
            </a:pPr>
            <a:r>
              <a:rPr b="1" lang="fr-FR" sz="2000">
                <a:solidFill>
                  <a:srgbClr val="000000"/>
                </a:solidFill>
                <a:latin typeface="Section-Bold"/>
                <a:ea typeface="ＭＳ Ｐゴシック"/>
              </a:rPr>
              <a:t>     </a:t>
            </a:r>
            <a:r>
              <a:rPr b="1" lang="fr-FR" sz="2000">
                <a:solidFill>
                  <a:srgbClr val="000000"/>
                </a:solidFill>
                <a:latin typeface="Section-Bold"/>
                <a:ea typeface="ＭＳ Ｐゴシック"/>
              </a:rPr>
              <a:t>Les grilles et projets de décret présentés correspondent een conséquence à la </a:t>
            </a:r>
            <a:r>
              <a:rPr b="1" lang="fr-FR" sz="2000" u="sng">
                <a:solidFill>
                  <a:srgbClr val="000000"/>
                </a:solidFill>
                <a:latin typeface="Section-Bold"/>
                <a:ea typeface="ＭＳ Ｐゴシック"/>
              </a:rPr>
              <a:t>première phase </a:t>
            </a:r>
            <a:r>
              <a:rPr b="1" lang="fr-FR" sz="2000">
                <a:solidFill>
                  <a:srgbClr val="000000"/>
                </a:solidFill>
                <a:latin typeface="Section-Bold"/>
                <a:ea typeface="ＭＳ Ｐゴシック"/>
              </a:rPr>
              <a:t>de revalorisation des corps et cadres d’emplois sociaux.</a:t>
            </a:r>
            <a:endParaRPr/>
          </a:p>
          <a:p>
            <a:pPr algn="just">
              <a:lnSpc>
                <a:spcPct val="100000"/>
              </a:lnSpc>
            </a:pPr>
            <a:endParaRPr/>
          </a:p>
          <a:p>
            <a:pPr algn="just">
              <a:lnSpc>
                <a:spcPct val="100000"/>
              </a:lnSpc>
            </a:pPr>
            <a:r>
              <a:rPr lang="fr-FR" sz="2000">
                <a:solidFill>
                  <a:srgbClr val="000000"/>
                </a:solidFill>
                <a:latin typeface="Section-Bold"/>
                <a:ea typeface="ＭＳ Ｐゴシック"/>
              </a:rPr>
              <a:t>     </a:t>
            </a:r>
            <a:r>
              <a:rPr lang="fr-FR" sz="2000">
                <a:solidFill>
                  <a:srgbClr val="000000"/>
                </a:solidFill>
                <a:latin typeface="Section-Bold"/>
                <a:ea typeface="ＭＳ Ｐゴシック"/>
              </a:rPr>
              <a:t>Les grilles présentées aujourd’hui couvrent la période 2016-2018 : l’année 2018 verra donc s’achever la 1</a:t>
            </a:r>
            <a:r>
              <a:rPr lang="fr-FR" sz="2000" baseline="30000">
                <a:solidFill>
                  <a:srgbClr val="000000"/>
                </a:solidFill>
                <a:latin typeface="Section-Bold"/>
                <a:ea typeface="ＭＳ Ｐゴシック"/>
              </a:rPr>
              <a:t>ère</a:t>
            </a:r>
            <a:r>
              <a:rPr lang="fr-FR" sz="2000">
                <a:solidFill>
                  <a:srgbClr val="000000"/>
                </a:solidFill>
                <a:latin typeface="Section-Bold"/>
                <a:ea typeface="ＭＳ Ｐゴシック"/>
              </a:rPr>
              <a:t> phase de revalorisation et débuter la seconde phase correspondant à l’accès à la catégorie A des personnels aujourd’hui classés en catégorie B.</a:t>
            </a:r>
            <a:endParaRPr/>
          </a:p>
          <a:p>
            <a:pPr algn="just">
              <a:lnSpc>
                <a:spcPct val="100000"/>
              </a:lnSpc>
            </a:pPr>
            <a:endParaRPr/>
          </a:p>
          <a:p>
            <a:pPr algn="just">
              <a:lnSpc>
                <a:spcPct val="100000"/>
              </a:lnSpc>
            </a:pPr>
            <a:r>
              <a:rPr b="1" lang="fr-FR" sz="2000">
                <a:solidFill>
                  <a:srgbClr val="77933c"/>
                </a:solidFill>
                <a:latin typeface="Section-Bold"/>
                <a:ea typeface="ＭＳ Ｐゴシック"/>
              </a:rPr>
              <a:t>     </a:t>
            </a:r>
            <a:r>
              <a:rPr b="1" lang="fr-FR" sz="2000">
                <a:solidFill>
                  <a:srgbClr val="77933c"/>
                </a:solidFill>
                <a:latin typeface="Section-Bold"/>
                <a:ea typeface="ＭＳ Ｐゴシック"/>
              </a:rPr>
              <a:t>Les travaux relatifs à la construction des nouvelles grilles   applicables à compter de 2018 s’inscriront dans le calendrier de la réingénierie des diplômes du travail social.</a:t>
            </a:r>
            <a:endParaRPr/>
          </a:p>
          <a:p>
            <a:pPr algn="just">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74" name="CustomShape 3"/>
          <p:cNvSpPr/>
          <p:nvPr/>
        </p:nvSpPr>
        <p:spPr>
          <a:xfrm>
            <a:off x="7436520" y="274680"/>
            <a:ext cx="1240560" cy="240480"/>
          </a:xfrm>
          <a:prstGeom prst="rect">
            <a:avLst/>
          </a:prstGeom>
          <a:noFill/>
          <a:ln>
            <a:noFill/>
          </a:ln>
        </p:spPr>
      </p:sp>
      <p:sp>
        <p:nvSpPr>
          <p:cNvPr id="175" name="CustomShape 4"/>
          <p:cNvSpPr/>
          <p:nvPr/>
        </p:nvSpPr>
        <p:spPr>
          <a:xfrm>
            <a:off x="457200" y="6450480"/>
            <a:ext cx="6505920" cy="198720"/>
          </a:xfrm>
          <a:prstGeom prst="rect">
            <a:avLst/>
          </a:prstGeom>
          <a:noFill/>
          <a:ln>
            <a:noFill/>
          </a:ln>
        </p:spPr>
      </p:sp>
      <p:sp>
        <p:nvSpPr>
          <p:cNvPr id="176" name="CustomShape 5"/>
          <p:cNvSpPr/>
          <p:nvPr/>
        </p:nvSpPr>
        <p:spPr>
          <a:xfrm>
            <a:off x="2249640" y="6400800"/>
            <a:ext cx="2133000" cy="475560"/>
          </a:xfrm>
          <a:prstGeom prst="rect">
            <a:avLst/>
          </a:prstGeom>
          <a:noFill/>
          <a:ln>
            <a:noFill/>
          </a:ln>
        </p:spPr>
        <p:txBody>
          <a:bodyPr lIns="90000" rIns="90000" tIns="45000" bIns="45000"/>
          <a:p>
            <a:pPr>
              <a:lnSpc>
                <a:spcPct val="100000"/>
              </a:lnSpc>
            </a:pPr>
            <a:fld id="{EE8B2A51-AF4C-40A8-B1B3-EA5E2ABAD32D}" type="slidenum">
              <a:rPr lang="fr-FR" sz="1400">
                <a:solidFill>
                  <a:srgbClr val="000000"/>
                </a:solidFill>
                <a:latin typeface="Arial"/>
                <a:ea typeface="ＭＳ Ｐゴシック"/>
              </a:rPr>
              <a:t>&lt;numéro&gt;</a:t>
            </a:fld>
            <a:endParaRPr/>
          </a:p>
        </p:txBody>
      </p:sp>
      <p:sp>
        <p:nvSpPr>
          <p:cNvPr id="177" name="CustomShape 6"/>
          <p:cNvSpPr/>
          <p:nvPr/>
        </p:nvSpPr>
        <p:spPr>
          <a:xfrm>
            <a:off x="2213640" y="910800"/>
            <a:ext cx="4757400" cy="516600"/>
          </a:xfrm>
          <a:prstGeom prst="rect">
            <a:avLst/>
          </a:prstGeom>
          <a:noFill/>
          <a:ln>
            <a:noFill/>
          </a:ln>
        </p:spPr>
        <p:txBody>
          <a:bodyPr wrap="none" lIns="90000" rIns="90000" tIns="45000" bIns="45000"/>
          <a:p>
            <a:pPr algn="ctr">
              <a:lnSpc>
                <a:spcPct val="100000"/>
              </a:lnSpc>
            </a:pPr>
            <a:r>
              <a:rPr b="1" lang="fr-FR" sz="2800" u="sng">
                <a:solidFill>
                  <a:srgbClr val="000000"/>
                </a:solidFill>
                <a:latin typeface="Section-Medium"/>
                <a:ea typeface="ＭＳ Ｐゴシック"/>
              </a:rPr>
              <a:t>Les personnels sociaux</a:t>
            </a: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8" name="CustomShape 1"/>
          <p:cNvSpPr/>
          <p:nvPr/>
        </p:nvSpPr>
        <p:spPr>
          <a:xfrm>
            <a:off x="457200" y="274680"/>
            <a:ext cx="8228880" cy="240480"/>
          </a:xfrm>
          <a:prstGeom prst="rect">
            <a:avLst/>
          </a:prstGeom>
          <a:noFill/>
          <a:ln>
            <a:noFill/>
          </a:ln>
        </p:spPr>
      </p:sp>
      <p:sp>
        <p:nvSpPr>
          <p:cNvPr id="179" name="CustomShape 2"/>
          <p:cNvSpPr/>
          <p:nvPr/>
        </p:nvSpPr>
        <p:spPr>
          <a:xfrm>
            <a:off x="7436520" y="274680"/>
            <a:ext cx="1240560" cy="240480"/>
          </a:xfrm>
          <a:prstGeom prst="rect">
            <a:avLst/>
          </a:prstGeom>
          <a:noFill/>
          <a:ln>
            <a:noFill/>
          </a:ln>
        </p:spPr>
      </p:sp>
      <p:sp>
        <p:nvSpPr>
          <p:cNvPr id="180"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4812C6A3-3203-4AE0-9B34-9D05C4DC8193}" type="slidenum">
              <a:rPr lang="fr-FR" sz="1400">
                <a:solidFill>
                  <a:srgbClr val="000000"/>
                </a:solidFill>
                <a:latin typeface="Arial"/>
                <a:ea typeface="ＭＳ Ｐゴシック"/>
              </a:rPr>
              <a:t>&lt;numéro&gt;</a:t>
            </a:fld>
            <a:endParaRPr/>
          </a:p>
        </p:txBody>
      </p:sp>
      <p:sp>
        <p:nvSpPr>
          <p:cNvPr id="181"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182" name="CustomShape 5"/>
          <p:cNvSpPr/>
          <p:nvPr/>
        </p:nvSpPr>
        <p:spPr>
          <a:xfrm>
            <a:off x="74520" y="515880"/>
            <a:ext cx="8930520" cy="1215504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LA GRILLE B SOCIAL (2016-2018)</a:t>
            </a:r>
            <a:endParaRPr/>
          </a:p>
          <a:p>
            <a:pPr algn="ctr">
              <a:lnSpc>
                <a:spcPct val="100000"/>
              </a:lnSpc>
            </a:pPr>
            <a:endParaRPr/>
          </a:p>
          <a:p>
            <a:pPr algn="just">
              <a:lnSpc>
                <a:spcPct val="100000"/>
              </a:lnSpc>
              <a:buFont typeface="Arial"/>
              <a:buChar char="•"/>
            </a:pPr>
            <a:r>
              <a:rPr lang="fr-FR" sz="2200">
                <a:solidFill>
                  <a:srgbClr val="000000"/>
                </a:solidFill>
                <a:latin typeface="Section-Medium"/>
                <a:ea typeface="ＭＳ Ｐゴシック"/>
              </a:rPr>
              <a:t>A compter du 1</a:t>
            </a:r>
            <a:r>
              <a:rPr lang="fr-FR" sz="2200" baseline="30000">
                <a:solidFill>
                  <a:srgbClr val="000000"/>
                </a:solidFill>
                <a:latin typeface="Section-Medium"/>
                <a:ea typeface="ＭＳ Ｐゴシック"/>
              </a:rPr>
              <a:t>er</a:t>
            </a:r>
            <a:r>
              <a:rPr lang="fr-FR" sz="2200">
                <a:solidFill>
                  <a:srgbClr val="000000"/>
                </a:solidFill>
                <a:latin typeface="Section-Medium"/>
                <a:ea typeface="ＭＳ Ｐゴシック"/>
              </a:rPr>
              <a:t> janvier 2016 :</a:t>
            </a:r>
            <a:endParaRPr/>
          </a:p>
          <a:p>
            <a:pPr algn="just">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Ajout de 6 points d’IM à l’ensemble des échelons de la grille, dans le cadre de l’opération de transfert primes / points.</a:t>
            </a:r>
            <a:endParaRPr/>
          </a:p>
          <a:p>
            <a:pPr algn="just">
              <a:lnSpc>
                <a:spcPct val="100000"/>
              </a:lnSpc>
            </a:pPr>
            <a:endParaRPr/>
          </a:p>
          <a:p>
            <a:pPr algn="just">
              <a:lnSpc>
                <a:spcPct val="100000"/>
              </a:lnSpc>
              <a:buFont typeface="Arial"/>
              <a:buChar char="•"/>
            </a:pPr>
            <a:r>
              <a:rPr lang="fr-FR" sz="2200">
                <a:solidFill>
                  <a:srgbClr val="000000"/>
                </a:solidFill>
                <a:latin typeface="Section-Medium"/>
                <a:ea typeface="ＭＳ Ｐゴシック"/>
              </a:rPr>
              <a:t>A compter du 1</a:t>
            </a:r>
            <a:r>
              <a:rPr lang="fr-FR" sz="2200" baseline="30000">
                <a:solidFill>
                  <a:srgbClr val="000000"/>
                </a:solidFill>
                <a:latin typeface="Section-Medium"/>
                <a:ea typeface="ＭＳ Ｐゴシック"/>
              </a:rPr>
              <a:t>er</a:t>
            </a:r>
            <a:r>
              <a:rPr lang="fr-FR" sz="2200">
                <a:solidFill>
                  <a:srgbClr val="000000"/>
                </a:solidFill>
                <a:latin typeface="Section-Medium"/>
                <a:ea typeface="ＭＳ Ｐゴシック"/>
              </a:rPr>
              <a:t> janvier 2017 :</a:t>
            </a:r>
            <a:endParaRPr/>
          </a:p>
          <a:p>
            <a:pPr lvl="1" algn="just">
              <a:lnSpc>
                <a:spcPct val="100000"/>
              </a:lnSpc>
              <a:buFont typeface="Arial"/>
              <a:buChar char="•"/>
            </a:pPr>
            <a:r>
              <a:rPr lang="fr-FR" sz="2200">
                <a:solidFill>
                  <a:srgbClr val="000000"/>
                </a:solidFill>
                <a:latin typeface="Section-Medium"/>
                <a:ea typeface="ＭＳ Ｐゴシック"/>
              </a:rPr>
              <a:t>Rénovation de la grille selon les </a:t>
            </a:r>
            <a:r>
              <a:rPr b="1" lang="fr-FR" sz="2200">
                <a:solidFill>
                  <a:srgbClr val="000000"/>
                </a:solidFill>
                <a:latin typeface="Section-Medium"/>
                <a:ea typeface="ＭＳ Ｐゴシック"/>
              </a:rPr>
              <a:t>mêmes modalités, notamment les bornes indiciaires, </a:t>
            </a:r>
            <a:r>
              <a:rPr lang="fr-FR" sz="2200">
                <a:solidFill>
                  <a:srgbClr val="000000"/>
                </a:solidFill>
                <a:latin typeface="Section-Medium"/>
                <a:ea typeface="ＭＳ Ｐゴシック"/>
              </a:rPr>
              <a:t>que celles qui ont été retenues pour les grades B2 et B3 : la durée du grade de recrutement passe de 28 à 27 ans, celle du grade d‘avancement de 21 à 22 ans, avec les mêmes indices bornes que le B2/B3 ;</a:t>
            </a:r>
            <a:endParaRPr/>
          </a:p>
          <a:p>
            <a:pPr lvl="1" algn="just">
              <a:lnSpc>
                <a:spcPct val="100000"/>
              </a:lnSpc>
              <a:buFont typeface="Arial"/>
              <a:buChar char="•"/>
            </a:pPr>
            <a:r>
              <a:rPr lang="fr-FR" sz="2200">
                <a:solidFill>
                  <a:srgbClr val="000000"/>
                </a:solidFill>
                <a:latin typeface="Section-Medium"/>
                <a:ea typeface="ＭＳ Ｐゴシック"/>
              </a:rPr>
              <a:t>La construction de la plage d’appel pour </a:t>
            </a:r>
            <a:r>
              <a:rPr b="1" lang="fr-FR" sz="2200">
                <a:solidFill>
                  <a:srgbClr val="000000"/>
                </a:solidFill>
                <a:latin typeface="Section-Medium"/>
                <a:ea typeface="ＭＳ Ｐゴシック"/>
              </a:rPr>
              <a:t>l’avancement de grade obéit au même principe</a:t>
            </a:r>
            <a:r>
              <a:rPr lang="fr-FR" sz="2200">
                <a:solidFill>
                  <a:srgbClr val="000000"/>
                </a:solidFill>
                <a:latin typeface="Section-Medium"/>
                <a:ea typeface="ＭＳ Ｐゴシック"/>
              </a:rPr>
              <a:t> que pour le B trois grades  : aujourd’hui 5</a:t>
            </a:r>
            <a:r>
              <a:rPr lang="fr-FR" sz="2200" baseline="30000">
                <a:solidFill>
                  <a:srgbClr val="000000"/>
                </a:solidFill>
                <a:latin typeface="Section-Medium"/>
                <a:ea typeface="ＭＳ Ｐゴシック"/>
              </a:rPr>
              <a:t>e</a:t>
            </a:r>
            <a:r>
              <a:rPr lang="fr-FR" sz="2200">
                <a:solidFill>
                  <a:srgbClr val="000000"/>
                </a:solidFill>
                <a:latin typeface="Section-Medium"/>
                <a:ea typeface="ＭＳ Ｐゴシック"/>
              </a:rPr>
              <a:t> échelon (soit 7 ans depuis le 1</a:t>
            </a:r>
            <a:r>
              <a:rPr lang="fr-FR" sz="2200" baseline="30000">
                <a:solidFill>
                  <a:srgbClr val="000000"/>
                </a:solidFill>
                <a:latin typeface="Section-Medium"/>
                <a:ea typeface="ＭＳ Ｐゴシック"/>
              </a:rPr>
              <a:t>er</a:t>
            </a:r>
            <a:r>
              <a:rPr lang="fr-FR" sz="2200">
                <a:solidFill>
                  <a:srgbClr val="000000"/>
                </a:solidFill>
                <a:latin typeface="Section-Medium"/>
                <a:ea typeface="ＭＳ Ｐゴシック"/>
              </a:rPr>
              <a:t> échelon) ;  à compter de 2017 : 4</a:t>
            </a:r>
            <a:r>
              <a:rPr lang="fr-FR" sz="2200" baseline="30000">
                <a:solidFill>
                  <a:srgbClr val="000000"/>
                </a:solidFill>
                <a:latin typeface="Section-Medium"/>
                <a:ea typeface="ＭＳ Ｐゴシック"/>
              </a:rPr>
              <a:t>e</a:t>
            </a:r>
            <a:r>
              <a:rPr lang="fr-FR" sz="2200">
                <a:solidFill>
                  <a:srgbClr val="000000"/>
                </a:solidFill>
                <a:latin typeface="Section-Medium"/>
                <a:ea typeface="ＭＳ Ｐゴシック"/>
              </a:rPr>
              <a:t> échelon + 1 an (7 ans également) ;</a:t>
            </a:r>
            <a:endParaRPr/>
          </a:p>
          <a:p>
            <a:pPr lvl="1" algn="just">
              <a:lnSpc>
                <a:spcPct val="100000"/>
              </a:lnSpc>
              <a:buFont typeface="Arial"/>
              <a:buChar char="•"/>
            </a:pPr>
            <a:r>
              <a:rPr lang="fr-FR" sz="2200">
                <a:solidFill>
                  <a:srgbClr val="000000"/>
                </a:solidFill>
                <a:latin typeface="Section-Medium"/>
                <a:ea typeface="ＭＳ Ｐゴシック"/>
              </a:rPr>
              <a:t>Le gain moyen 2016-2018 s’établit à </a:t>
            </a:r>
            <a:r>
              <a:rPr b="1" lang="fr-FR" sz="2200">
                <a:solidFill>
                  <a:srgbClr val="000000"/>
                </a:solidFill>
                <a:latin typeface="Section-Medium"/>
                <a:ea typeface="ＭＳ Ｐゴシック"/>
              </a:rPr>
              <a:t>14,7 points d’IM pour la FPE, 15 points pour la FPT, 13 points pour la FPH (différences s’expliquant par la ventilation des agents dans les échelons)</a:t>
            </a:r>
            <a:r>
              <a:rPr lang="fr-FR" sz="2200">
                <a:solidFill>
                  <a:srgbClr val="000000"/>
                </a:solidFill>
                <a:latin typeface="Section-Medium"/>
                <a:ea typeface="ＭＳ Ｐゴシック"/>
              </a:rPr>
              <a:t>.</a:t>
            </a:r>
            <a:endParaRPr/>
          </a:p>
          <a:p>
            <a:pPr algn="just">
              <a:lnSpc>
                <a:spcPct val="100000"/>
              </a:lnSpc>
            </a:pPr>
            <a:endParaRPr/>
          </a:p>
          <a:p>
            <a:pPr algn="ctr">
              <a:lnSpc>
                <a:spcPct val="100000"/>
              </a:lnSpc>
            </a:pPr>
            <a:endParaRPr/>
          </a:p>
          <a:p>
            <a:pPr algn="just">
              <a:lnSpc>
                <a:spcPct val="100000"/>
              </a:lnSpc>
            </a:pPr>
            <a:endParaRPr/>
          </a:p>
          <a:p>
            <a:pPr algn="ct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 name="CustomShape 1"/>
          <p:cNvSpPr/>
          <p:nvPr/>
        </p:nvSpPr>
        <p:spPr>
          <a:xfrm>
            <a:off x="457200" y="274680"/>
            <a:ext cx="8228880" cy="240480"/>
          </a:xfrm>
          <a:prstGeom prst="rect">
            <a:avLst/>
          </a:prstGeom>
          <a:noFill/>
          <a:ln>
            <a:noFill/>
          </a:ln>
        </p:spPr>
      </p:sp>
      <p:sp>
        <p:nvSpPr>
          <p:cNvPr id="184" name="CustomShape 2"/>
          <p:cNvSpPr/>
          <p:nvPr/>
        </p:nvSpPr>
        <p:spPr>
          <a:xfrm>
            <a:off x="7436520" y="274680"/>
            <a:ext cx="1240560" cy="240480"/>
          </a:xfrm>
          <a:prstGeom prst="rect">
            <a:avLst/>
          </a:prstGeom>
          <a:noFill/>
          <a:ln>
            <a:noFill/>
          </a:ln>
        </p:spPr>
      </p:sp>
      <p:sp>
        <p:nvSpPr>
          <p:cNvPr id="185" name="CustomShape 3"/>
          <p:cNvSpPr/>
          <p:nvPr/>
        </p:nvSpPr>
        <p:spPr>
          <a:xfrm>
            <a:off x="457200" y="6450480"/>
            <a:ext cx="6505920" cy="198720"/>
          </a:xfrm>
          <a:prstGeom prst="rect">
            <a:avLst/>
          </a:prstGeom>
          <a:noFill/>
          <a:ln>
            <a:noFill/>
          </a:ln>
        </p:spPr>
      </p:sp>
      <p:sp>
        <p:nvSpPr>
          <p:cNvPr id="186" name="CustomShape 4"/>
          <p:cNvSpPr/>
          <p:nvPr/>
        </p:nvSpPr>
        <p:spPr>
          <a:xfrm>
            <a:off x="2249640" y="6400800"/>
            <a:ext cx="2133000" cy="475560"/>
          </a:xfrm>
          <a:prstGeom prst="rect">
            <a:avLst/>
          </a:prstGeom>
          <a:noFill/>
          <a:ln>
            <a:noFill/>
          </a:ln>
        </p:spPr>
        <p:txBody>
          <a:bodyPr lIns="90000" rIns="90000" tIns="45000" bIns="45000"/>
          <a:p>
            <a:pPr>
              <a:lnSpc>
                <a:spcPct val="100000"/>
              </a:lnSpc>
            </a:pPr>
            <a:fld id="{B338B155-5B0F-4535-8189-7AFC3E4D31C0}" type="slidenum">
              <a:rPr lang="fr-FR" sz="1400">
                <a:solidFill>
                  <a:srgbClr val="000000"/>
                </a:solidFill>
                <a:latin typeface="Arial"/>
                <a:ea typeface="ＭＳ Ｐゴシック"/>
              </a:rPr>
              <a:t>&lt;numéro&gt;</a:t>
            </a:fld>
            <a:endParaRPr/>
          </a:p>
        </p:txBody>
      </p:sp>
      <p:pic>
        <p:nvPicPr>
          <p:cNvPr id="187" name="Picture 5" descr=""/>
          <p:cNvPicPr/>
          <p:nvPr/>
        </p:nvPicPr>
        <p:blipFill>
          <a:blip r:embed="rId1"/>
          <a:stretch>
            <a:fillRect/>
          </a:stretch>
        </p:blipFill>
        <p:spPr>
          <a:xfrm>
            <a:off x="371520" y="892440"/>
            <a:ext cx="8314560" cy="510300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 name="CustomShape 1"/>
          <p:cNvSpPr/>
          <p:nvPr/>
        </p:nvSpPr>
        <p:spPr>
          <a:xfrm>
            <a:off x="457200" y="274680"/>
            <a:ext cx="8228880" cy="240480"/>
          </a:xfrm>
          <a:prstGeom prst="rect">
            <a:avLst/>
          </a:prstGeom>
          <a:noFill/>
          <a:ln>
            <a:noFill/>
          </a:ln>
        </p:spPr>
      </p:sp>
      <p:sp>
        <p:nvSpPr>
          <p:cNvPr id="91" name="CustomShape 2"/>
          <p:cNvSpPr/>
          <p:nvPr/>
        </p:nvSpPr>
        <p:spPr>
          <a:xfrm>
            <a:off x="7436520" y="274680"/>
            <a:ext cx="1240560" cy="240480"/>
          </a:xfrm>
          <a:prstGeom prst="rect">
            <a:avLst/>
          </a:prstGeom>
          <a:noFill/>
          <a:ln>
            <a:noFill/>
          </a:ln>
        </p:spPr>
      </p:sp>
      <p:sp>
        <p:nvSpPr>
          <p:cNvPr id="92"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DC1CD0FD-B6BC-4F9B-A9C3-47BED08D98A7}" type="slidenum">
              <a:rPr lang="fr-FR" sz="1400">
                <a:solidFill>
                  <a:srgbClr val="000000"/>
                </a:solidFill>
                <a:latin typeface="Arial"/>
                <a:ea typeface="ＭＳ Ｐゴシック"/>
              </a:rPr>
              <a:t>&lt;numéro&gt;</a:t>
            </a:fld>
            <a:endParaRPr/>
          </a:p>
        </p:txBody>
      </p:sp>
      <p:sp>
        <p:nvSpPr>
          <p:cNvPr id="93"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94" name="CustomShape 5"/>
          <p:cNvSpPr/>
          <p:nvPr/>
        </p:nvSpPr>
        <p:spPr>
          <a:xfrm>
            <a:off x="457200" y="801360"/>
            <a:ext cx="7812360" cy="2010240"/>
          </a:xfrm>
          <a:prstGeom prst="rect">
            <a:avLst/>
          </a:prstGeom>
          <a:noFill/>
          <a:ln>
            <a:noFill/>
          </a:ln>
        </p:spPr>
        <p:txBody>
          <a:bodyPr lIns="90000" rIns="90000" tIns="45000" bIns="45000"/>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
        <p:nvSpPr>
          <p:cNvPr id="95" name="CustomShape 6"/>
          <p:cNvSpPr/>
          <p:nvPr/>
        </p:nvSpPr>
        <p:spPr>
          <a:xfrm>
            <a:off x="659160" y="640800"/>
            <a:ext cx="7610400" cy="6237000"/>
          </a:xfrm>
          <a:prstGeom prst="rect">
            <a:avLst/>
          </a:prstGeom>
          <a:noFill/>
          <a:ln>
            <a:noFill/>
          </a:ln>
        </p:spPr>
        <p:txBody>
          <a:bodyPr lIns="90000" rIns="90000" tIns="45000" bIns="45000"/>
          <a:p>
            <a:pPr algn="ctr">
              <a:lnSpc>
                <a:spcPct val="100000"/>
              </a:lnSpc>
            </a:pPr>
            <a:r>
              <a:rPr b="1" lang="fr-FR" sz="2400" u="sng">
                <a:solidFill>
                  <a:srgbClr val="000000"/>
                </a:solidFill>
                <a:latin typeface="Arial"/>
                <a:ea typeface="ＭＳ Ｐゴシック"/>
              </a:rPr>
              <a:t>Rappel des grilles et tableaux de classement diffusés en cours d’année 2015</a:t>
            </a:r>
            <a:endParaRPr/>
          </a:p>
          <a:p>
            <a:pPr algn="just">
              <a:lnSpc>
                <a:spcPct val="100000"/>
              </a:lnSpc>
            </a:pPr>
            <a:endParaRPr/>
          </a:p>
          <a:p>
            <a:pPr>
              <a:lnSpc>
                <a:spcPct val="100000"/>
              </a:lnSpc>
              <a:buFont typeface="StarSymbol"/>
              <a:buChar char="-"/>
            </a:pPr>
            <a:r>
              <a:rPr b="1" lang="fr-FR" sz="1600">
                <a:solidFill>
                  <a:srgbClr val="000000"/>
                </a:solidFill>
                <a:latin typeface="Arial"/>
                <a:ea typeface="ＭＳ Ｐゴシック"/>
              </a:rPr>
              <a:t>Documents annexés au protocole PPCR (juillet 2015) : </a:t>
            </a:r>
            <a:endParaRPr/>
          </a:p>
          <a:p>
            <a:pPr lvl="1">
              <a:lnSpc>
                <a:spcPct val="100000"/>
              </a:lnSpc>
              <a:buFont typeface="StarSymbol"/>
              <a:buChar char="-"/>
            </a:pPr>
            <a:r>
              <a:rPr lang="fr-FR" sz="1600">
                <a:solidFill>
                  <a:srgbClr val="000000"/>
                </a:solidFill>
                <a:latin typeface="Arial"/>
                <a:ea typeface="ＭＳ Ｐゴシック"/>
              </a:rPr>
              <a:t>Grille applicable aux corps et cadres d’emplois de catégorie C relevant actuellement des échelles 3, 4, 5 et 6 </a:t>
            </a:r>
            <a:endParaRPr/>
          </a:p>
          <a:p>
            <a:pPr lvl="1">
              <a:lnSpc>
                <a:spcPct val="100000"/>
              </a:lnSpc>
              <a:buFont typeface="StarSymbol"/>
              <a:buChar char="-"/>
            </a:pPr>
            <a:r>
              <a:rPr lang="fr-FR" sz="1600">
                <a:solidFill>
                  <a:srgbClr val="000000"/>
                </a:solidFill>
                <a:latin typeface="Arial"/>
                <a:ea typeface="ＭＳ Ｐゴシック"/>
              </a:rPr>
              <a:t>Grille applicable aux agents de catégorie B relevant de la carrière type en trois grades</a:t>
            </a:r>
            <a:endParaRPr/>
          </a:p>
          <a:p>
            <a:pPr lvl="1">
              <a:lnSpc>
                <a:spcPct val="100000"/>
              </a:lnSpc>
              <a:buFont typeface="StarSymbol"/>
              <a:buChar char="-"/>
            </a:pPr>
            <a:r>
              <a:rPr lang="fr-FR" sz="1600">
                <a:solidFill>
                  <a:srgbClr val="000000"/>
                </a:solidFill>
                <a:latin typeface="Arial"/>
                <a:ea typeface="ＭＳ Ｐゴシック"/>
              </a:rPr>
              <a:t>Grille applicable aux attachés d’administration</a:t>
            </a:r>
            <a:endParaRPr/>
          </a:p>
          <a:p>
            <a:pPr lvl="1">
              <a:lnSpc>
                <a:spcPct val="100000"/>
              </a:lnSpc>
              <a:buFont typeface="StarSymbol"/>
              <a:buChar char="-"/>
            </a:pPr>
            <a:r>
              <a:rPr lang="fr-FR" sz="1600">
                <a:solidFill>
                  <a:srgbClr val="000000"/>
                </a:solidFill>
                <a:latin typeface="Arial"/>
                <a:ea typeface="ＭＳ Ｐゴシック"/>
              </a:rPr>
              <a:t>Modalités de reclassement des agents de catégorie C dans les nouvelles échelles C1, C2 et C3 au 1</a:t>
            </a:r>
            <a:r>
              <a:rPr lang="fr-FR" sz="1600" baseline="30000">
                <a:solidFill>
                  <a:srgbClr val="000000"/>
                </a:solidFill>
                <a:latin typeface="Arial"/>
                <a:ea typeface="ＭＳ Ｐゴシック"/>
              </a:rPr>
              <a:t>er</a:t>
            </a:r>
            <a:r>
              <a:rPr lang="fr-FR" sz="1600">
                <a:solidFill>
                  <a:srgbClr val="000000"/>
                </a:solidFill>
                <a:latin typeface="Arial"/>
                <a:ea typeface="ＭＳ Ｐゴシック"/>
              </a:rPr>
              <a:t> janvier 2017</a:t>
            </a:r>
            <a:endParaRPr/>
          </a:p>
          <a:p>
            <a:pPr lvl="1">
              <a:lnSpc>
                <a:spcPct val="100000"/>
              </a:lnSpc>
              <a:buFont typeface="StarSymbol"/>
              <a:buChar char="-"/>
            </a:pPr>
            <a:r>
              <a:rPr lang="fr-FR" sz="1600">
                <a:solidFill>
                  <a:srgbClr val="000000"/>
                </a:solidFill>
                <a:latin typeface="Arial"/>
                <a:ea typeface="ＭＳ Ｐゴシック"/>
              </a:rPr>
              <a:t>Nouvelles modalités d’avancement de grade en catégorie C à compter du 1</a:t>
            </a:r>
            <a:r>
              <a:rPr lang="fr-FR" sz="1600" baseline="30000">
                <a:solidFill>
                  <a:srgbClr val="000000"/>
                </a:solidFill>
                <a:latin typeface="Arial"/>
                <a:ea typeface="ＭＳ Ｐゴシック"/>
              </a:rPr>
              <a:t>er</a:t>
            </a:r>
            <a:r>
              <a:rPr lang="fr-FR" sz="1600">
                <a:solidFill>
                  <a:srgbClr val="000000"/>
                </a:solidFill>
                <a:latin typeface="Arial"/>
                <a:ea typeface="ＭＳ Ｐゴシック"/>
              </a:rPr>
              <a:t> janvier 2017</a:t>
            </a:r>
            <a:endParaRPr/>
          </a:p>
          <a:p>
            <a:pPr lvl="1">
              <a:lnSpc>
                <a:spcPct val="100000"/>
              </a:lnSpc>
              <a:buFont typeface="StarSymbol"/>
              <a:buChar char="-"/>
            </a:pPr>
            <a:r>
              <a:rPr lang="fr-FR" sz="1600">
                <a:solidFill>
                  <a:srgbClr val="000000"/>
                </a:solidFill>
                <a:latin typeface="Arial"/>
                <a:ea typeface="ＭＳ Ｐゴシック"/>
              </a:rPr>
              <a:t>Modalités de reclassement des agents de catégorie B dans les nouveaux grades B1, B2 et B3 au 1</a:t>
            </a:r>
            <a:r>
              <a:rPr lang="fr-FR" sz="1600" baseline="30000">
                <a:solidFill>
                  <a:srgbClr val="000000"/>
                </a:solidFill>
                <a:latin typeface="Arial"/>
                <a:ea typeface="ＭＳ Ｐゴシック"/>
              </a:rPr>
              <a:t>er</a:t>
            </a:r>
            <a:r>
              <a:rPr lang="fr-FR" sz="1600">
                <a:solidFill>
                  <a:srgbClr val="000000"/>
                </a:solidFill>
                <a:latin typeface="Arial"/>
                <a:ea typeface="ＭＳ Ｐゴシック"/>
              </a:rPr>
              <a:t> janvier 2017</a:t>
            </a:r>
            <a:endParaRPr/>
          </a:p>
          <a:p>
            <a:pPr lvl="1">
              <a:lnSpc>
                <a:spcPct val="100000"/>
              </a:lnSpc>
              <a:buFont typeface="StarSymbol"/>
              <a:buChar char="-"/>
            </a:pPr>
            <a:r>
              <a:rPr lang="fr-FR" sz="1600">
                <a:solidFill>
                  <a:srgbClr val="000000"/>
                </a:solidFill>
                <a:latin typeface="Arial"/>
                <a:ea typeface="ＭＳ Ｐゴシック"/>
              </a:rPr>
              <a:t>Nouvelles modalités d’avancement de grade en catégorie B à compter du 1</a:t>
            </a:r>
            <a:r>
              <a:rPr lang="fr-FR" sz="1600" baseline="30000">
                <a:solidFill>
                  <a:srgbClr val="000000"/>
                </a:solidFill>
                <a:latin typeface="Arial"/>
                <a:ea typeface="ＭＳ Ｐゴシック"/>
              </a:rPr>
              <a:t>er</a:t>
            </a:r>
            <a:r>
              <a:rPr lang="fr-FR" sz="1600">
                <a:solidFill>
                  <a:srgbClr val="000000"/>
                </a:solidFill>
                <a:latin typeface="Arial"/>
                <a:ea typeface="ＭＳ Ｐゴシック"/>
              </a:rPr>
              <a:t> janvier 2017</a:t>
            </a:r>
            <a:endParaRPr/>
          </a:p>
          <a:p>
            <a:pPr lvl="1">
              <a:lnSpc>
                <a:spcPct val="100000"/>
              </a:lnSpc>
              <a:buFont typeface="StarSymbol"/>
              <a:buChar char="-"/>
            </a:pPr>
            <a:r>
              <a:rPr lang="fr-FR" sz="1600">
                <a:solidFill>
                  <a:srgbClr val="000000"/>
                </a:solidFill>
                <a:latin typeface="Arial"/>
                <a:ea typeface="ＭＳ Ｐゴシック"/>
              </a:rPr>
              <a:t>Modalités de reclassement des attachés d’administration dans les nouvelles grilles au 1</a:t>
            </a:r>
            <a:r>
              <a:rPr lang="fr-FR" sz="1600" baseline="30000">
                <a:solidFill>
                  <a:srgbClr val="000000"/>
                </a:solidFill>
                <a:latin typeface="Arial"/>
                <a:ea typeface="ＭＳ Ｐゴシック"/>
              </a:rPr>
              <a:t>er</a:t>
            </a:r>
            <a:r>
              <a:rPr lang="fr-FR" sz="1600">
                <a:solidFill>
                  <a:srgbClr val="000000"/>
                </a:solidFill>
                <a:latin typeface="Arial"/>
                <a:ea typeface="ＭＳ Ｐゴシック"/>
              </a:rPr>
              <a:t> janvier 2017</a:t>
            </a:r>
            <a:endParaRPr/>
          </a:p>
          <a:p>
            <a:pPr lvl="1">
              <a:lnSpc>
                <a:spcPct val="100000"/>
              </a:lnSpc>
              <a:buFont typeface="StarSymbol"/>
              <a:buChar char="-"/>
            </a:pPr>
            <a:r>
              <a:rPr lang="fr-FR" sz="1600">
                <a:solidFill>
                  <a:srgbClr val="000000"/>
                </a:solidFill>
                <a:latin typeface="Arial"/>
                <a:ea typeface="ＭＳ Ｐゴシック"/>
              </a:rPr>
              <a:t>Nouvelles modalités d’avancement de grade des attachés d’administration à compter du 1</a:t>
            </a:r>
            <a:r>
              <a:rPr lang="fr-FR" sz="1600" baseline="30000">
                <a:solidFill>
                  <a:srgbClr val="000000"/>
                </a:solidFill>
                <a:latin typeface="Arial"/>
                <a:ea typeface="ＭＳ Ｐゴシック"/>
              </a:rPr>
              <a:t>er</a:t>
            </a:r>
            <a:r>
              <a:rPr lang="fr-FR" sz="1600">
                <a:solidFill>
                  <a:srgbClr val="000000"/>
                </a:solidFill>
                <a:latin typeface="Arial"/>
                <a:ea typeface="ＭＳ Ｐゴシック"/>
              </a:rPr>
              <a:t> janvier 2017</a:t>
            </a:r>
            <a:endParaRPr/>
          </a:p>
          <a:p>
            <a:pPr>
              <a:lnSpc>
                <a:spcPct val="100000"/>
              </a:lnSpc>
            </a:pPr>
            <a:endParaRPr/>
          </a:p>
          <a:p>
            <a:pPr>
              <a:lnSpc>
                <a:spcPct val="100000"/>
              </a:lnSpc>
            </a:pPr>
            <a:endParaRPr/>
          </a:p>
          <a:p>
            <a:pPr>
              <a:lnSpc>
                <a:spcPct val="100000"/>
              </a:lnSpc>
            </a:pP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8" name="CustomShape 1"/>
          <p:cNvSpPr/>
          <p:nvPr/>
        </p:nvSpPr>
        <p:spPr>
          <a:xfrm>
            <a:off x="457200" y="274680"/>
            <a:ext cx="8228880" cy="240480"/>
          </a:xfrm>
          <a:prstGeom prst="rect">
            <a:avLst/>
          </a:prstGeom>
          <a:noFill/>
          <a:ln>
            <a:noFill/>
          </a:ln>
        </p:spPr>
      </p:sp>
      <p:sp>
        <p:nvSpPr>
          <p:cNvPr id="189" name="CustomShape 2"/>
          <p:cNvSpPr/>
          <p:nvPr/>
        </p:nvSpPr>
        <p:spPr>
          <a:xfrm>
            <a:off x="7436520" y="274680"/>
            <a:ext cx="1240560" cy="240480"/>
          </a:xfrm>
          <a:prstGeom prst="rect">
            <a:avLst/>
          </a:prstGeom>
          <a:noFill/>
          <a:ln>
            <a:noFill/>
          </a:ln>
        </p:spPr>
      </p:sp>
      <p:sp>
        <p:nvSpPr>
          <p:cNvPr id="190"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EA173C1A-30E3-4F7F-84CB-FC838EDCD3CF}" type="slidenum">
              <a:rPr lang="fr-FR" sz="1400">
                <a:solidFill>
                  <a:srgbClr val="000000"/>
                </a:solidFill>
                <a:latin typeface="Arial"/>
                <a:ea typeface="ＭＳ Ｐゴシック"/>
              </a:rPr>
              <a:t>&lt;numéro&gt;</a:t>
            </a:fld>
            <a:endParaRPr/>
          </a:p>
        </p:txBody>
      </p:sp>
      <p:sp>
        <p:nvSpPr>
          <p:cNvPr id="191"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192" name="CustomShape 5"/>
          <p:cNvSpPr/>
          <p:nvPr/>
        </p:nvSpPr>
        <p:spPr>
          <a:xfrm>
            <a:off x="372240" y="515880"/>
            <a:ext cx="8462880" cy="980892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 projet de décret B SOCIAL FPE</a:t>
            </a:r>
            <a:endParaRPr/>
          </a:p>
          <a:p>
            <a:pPr algn="ctr">
              <a:lnSpc>
                <a:spcPct val="100000"/>
              </a:lnSpc>
            </a:pPr>
            <a:r>
              <a:rPr b="1" lang="fr-FR" sz="2200" u="sng">
                <a:solidFill>
                  <a:srgbClr val="000000"/>
                </a:solidFill>
                <a:latin typeface="Section-Medium"/>
                <a:ea typeface="ＭＳ Ｐゴシック"/>
              </a:rPr>
              <a:t>Dispositions 1</a:t>
            </a:r>
            <a:r>
              <a:rPr b="1" lang="fr-FR" sz="2200" u="sng" baseline="30000">
                <a:solidFill>
                  <a:srgbClr val="000000"/>
                </a:solidFill>
                <a:latin typeface="Section-Medium"/>
                <a:ea typeface="ＭＳ Ｐゴシック"/>
              </a:rPr>
              <a:t>er</a:t>
            </a:r>
            <a:r>
              <a:rPr b="1" lang="fr-FR" sz="2200" u="sng">
                <a:solidFill>
                  <a:srgbClr val="000000"/>
                </a:solidFill>
                <a:latin typeface="Section-Medium"/>
                <a:ea typeface="ＭＳ Ｐゴシック"/>
              </a:rPr>
              <a:t> janvier 2016</a:t>
            </a:r>
            <a:endParaRPr/>
          </a:p>
          <a:p>
            <a:pPr algn="ctr">
              <a:lnSpc>
                <a:spcPct val="100000"/>
              </a:lnSpc>
            </a:pPr>
            <a:endParaRPr/>
          </a:p>
          <a:p>
            <a:pPr algn="just">
              <a:lnSpc>
                <a:spcPct val="100000"/>
              </a:lnSpc>
              <a:buFont typeface="Arial"/>
              <a:buChar char="•"/>
            </a:pPr>
            <a:r>
              <a:rPr lang="fr-FR" sz="2200">
                <a:solidFill>
                  <a:srgbClr val="000000"/>
                </a:solidFill>
                <a:latin typeface="Section-Medium"/>
                <a:ea typeface="ＭＳ Ｐゴシック"/>
              </a:rPr>
              <a:t>A compter du 1</a:t>
            </a:r>
            <a:r>
              <a:rPr lang="fr-FR" sz="2200" baseline="30000">
                <a:solidFill>
                  <a:srgbClr val="000000"/>
                </a:solidFill>
                <a:latin typeface="Section-Medium"/>
                <a:ea typeface="ＭＳ Ｐゴシック"/>
              </a:rPr>
              <a:t>er</a:t>
            </a:r>
            <a:r>
              <a:rPr lang="fr-FR" sz="2200">
                <a:solidFill>
                  <a:srgbClr val="000000"/>
                </a:solidFill>
                <a:latin typeface="Section-Medium"/>
                <a:ea typeface="ＭＳ Ｐゴシック"/>
              </a:rPr>
              <a:t> janvier 2016, le projet prévoit :</a:t>
            </a:r>
            <a:endParaRPr/>
          </a:p>
          <a:p>
            <a:pPr algn="just">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La </a:t>
            </a:r>
            <a:r>
              <a:rPr b="1" lang="fr-FR" sz="2200">
                <a:solidFill>
                  <a:srgbClr val="000000"/>
                </a:solidFill>
                <a:latin typeface="Section-Medium"/>
                <a:ea typeface="ＭＳ Ｐゴシック"/>
              </a:rPr>
              <a:t>mise en cohérence des modalités d’avancement d’échelon avec l’article 148 de la loi de finances pour 2016 </a:t>
            </a:r>
            <a:r>
              <a:rPr lang="fr-FR" sz="2200">
                <a:solidFill>
                  <a:srgbClr val="000000"/>
                </a:solidFill>
                <a:latin typeface="Section-Medium"/>
                <a:ea typeface="ＭＳ Ｐゴシック"/>
              </a:rPr>
              <a:t>pour le corps interministériel des assistants de service social et pour les corps d’éducateurs spécialisés des INJS et INJA et d’éducateurs de la protection judiciaire de la jeunesse. Conservation des réductions et majorations accordées au titre des années précédant l’année 2016 ;</a:t>
            </a:r>
            <a:endParaRPr/>
          </a:p>
          <a:p>
            <a:pPr lvl="1" algn="just">
              <a:lnSpc>
                <a:spcPct val="100000"/>
              </a:lnSpc>
              <a:buFont typeface="Arial"/>
              <a:buChar char="•"/>
            </a:pPr>
            <a:r>
              <a:rPr lang="fr-FR" sz="2200">
                <a:solidFill>
                  <a:srgbClr val="000000"/>
                </a:solidFill>
                <a:latin typeface="Section-Medium"/>
                <a:ea typeface="ＭＳ Ｐゴシック"/>
              </a:rPr>
              <a:t>La revalorisation de la grille des </a:t>
            </a:r>
            <a:r>
              <a:rPr b="1" lang="fr-FR" sz="2200">
                <a:solidFill>
                  <a:srgbClr val="000000"/>
                </a:solidFill>
                <a:latin typeface="Section-Medium"/>
                <a:ea typeface="ＭＳ Ｐゴシック"/>
              </a:rPr>
              <a:t>éducateurs de la protection judiciaire de la jeunesse, </a:t>
            </a:r>
            <a:r>
              <a:rPr lang="fr-FR" sz="2200">
                <a:solidFill>
                  <a:srgbClr val="000000"/>
                </a:solidFill>
                <a:latin typeface="Section-Medium"/>
                <a:ea typeface="ＭＳ Ｐゴシック"/>
              </a:rPr>
              <a:t>pour l’aligner sur celle des ASS et des éducateurs INJS / INJA.</a:t>
            </a:r>
            <a:endParaRPr/>
          </a:p>
          <a:p>
            <a:pPr algn="ctr">
              <a:lnSpc>
                <a:spcPct val="100000"/>
              </a:lnSpc>
            </a:pPr>
            <a:endParaRPr/>
          </a:p>
          <a:p>
            <a:pPr algn="just">
              <a:lnSpc>
                <a:spcPct val="100000"/>
              </a:lnSpc>
            </a:pPr>
            <a:endParaRPr/>
          </a:p>
          <a:p>
            <a:pPr algn="ct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 name="CustomShape 1"/>
          <p:cNvSpPr/>
          <p:nvPr/>
        </p:nvSpPr>
        <p:spPr>
          <a:xfrm>
            <a:off x="457200" y="274680"/>
            <a:ext cx="8228880" cy="240480"/>
          </a:xfrm>
          <a:prstGeom prst="rect">
            <a:avLst/>
          </a:prstGeom>
          <a:noFill/>
          <a:ln>
            <a:noFill/>
          </a:ln>
        </p:spPr>
      </p:sp>
      <p:sp>
        <p:nvSpPr>
          <p:cNvPr id="194" name="CustomShape 2"/>
          <p:cNvSpPr/>
          <p:nvPr/>
        </p:nvSpPr>
        <p:spPr>
          <a:xfrm>
            <a:off x="7436520" y="274680"/>
            <a:ext cx="1240560" cy="240480"/>
          </a:xfrm>
          <a:prstGeom prst="rect">
            <a:avLst/>
          </a:prstGeom>
          <a:noFill/>
          <a:ln>
            <a:noFill/>
          </a:ln>
        </p:spPr>
      </p:sp>
      <p:sp>
        <p:nvSpPr>
          <p:cNvPr id="195"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8271C9B5-1A2E-4C89-AD41-63FCFB023E9C}" type="slidenum">
              <a:rPr lang="fr-FR" sz="1400">
                <a:solidFill>
                  <a:srgbClr val="000000"/>
                </a:solidFill>
                <a:latin typeface="Arial"/>
                <a:ea typeface="ＭＳ Ｐゴシック"/>
              </a:rPr>
              <a:t>&lt;numéro&gt;</a:t>
            </a:fld>
            <a:endParaRPr/>
          </a:p>
        </p:txBody>
      </p:sp>
      <p:sp>
        <p:nvSpPr>
          <p:cNvPr id="196"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197" name="CustomShape 5"/>
          <p:cNvSpPr/>
          <p:nvPr/>
        </p:nvSpPr>
        <p:spPr>
          <a:xfrm>
            <a:off x="74520" y="515880"/>
            <a:ext cx="8930520" cy="813312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 projet de décret B SOCIAL FPE</a:t>
            </a:r>
            <a:endParaRPr/>
          </a:p>
          <a:p>
            <a:pPr algn="ctr">
              <a:lnSpc>
                <a:spcPct val="100000"/>
              </a:lnSpc>
            </a:pPr>
            <a:r>
              <a:rPr b="1" lang="fr-FR" sz="2200" u="sng">
                <a:solidFill>
                  <a:srgbClr val="000000"/>
                </a:solidFill>
                <a:latin typeface="Section-Medium"/>
                <a:ea typeface="ＭＳ Ｐゴシック"/>
              </a:rPr>
              <a:t>Dispositions 1</a:t>
            </a:r>
            <a:r>
              <a:rPr b="1" lang="fr-FR" sz="2200" u="sng" baseline="30000">
                <a:solidFill>
                  <a:srgbClr val="000000"/>
                </a:solidFill>
                <a:latin typeface="Section-Medium"/>
                <a:ea typeface="ＭＳ Ｐゴシック"/>
              </a:rPr>
              <a:t>er</a:t>
            </a:r>
            <a:r>
              <a:rPr b="1" lang="fr-FR" sz="2200" u="sng">
                <a:solidFill>
                  <a:srgbClr val="000000"/>
                </a:solidFill>
                <a:latin typeface="Section-Medium"/>
                <a:ea typeface="ＭＳ Ｐゴシック"/>
              </a:rPr>
              <a:t> janvier 2017</a:t>
            </a:r>
            <a:endParaRPr/>
          </a:p>
          <a:p>
            <a:pPr algn="ctr">
              <a:lnSpc>
                <a:spcPct val="100000"/>
              </a:lnSpc>
            </a:pPr>
            <a:endParaRPr/>
          </a:p>
          <a:p>
            <a:pPr algn="ctr">
              <a:lnSpc>
                <a:spcPct val="100000"/>
              </a:lnSpc>
            </a:pPr>
            <a:endParaRPr/>
          </a:p>
          <a:p>
            <a:pPr algn="ctr">
              <a:lnSpc>
                <a:spcPct val="100000"/>
              </a:lnSpc>
            </a:pPr>
            <a:endParaRPr/>
          </a:p>
          <a:p>
            <a:pPr algn="just">
              <a:lnSpc>
                <a:spcPct val="100000"/>
              </a:lnSpc>
              <a:buFont typeface="Arial"/>
              <a:buChar char="•"/>
            </a:pPr>
            <a:r>
              <a:rPr lang="fr-FR" sz="2200">
                <a:solidFill>
                  <a:srgbClr val="000000"/>
                </a:solidFill>
                <a:latin typeface="Section-Medium"/>
                <a:ea typeface="ＭＳ Ｐゴシック"/>
              </a:rPr>
              <a:t>A compter du 1</a:t>
            </a:r>
            <a:r>
              <a:rPr lang="fr-FR" sz="2200" baseline="30000">
                <a:solidFill>
                  <a:srgbClr val="000000"/>
                </a:solidFill>
                <a:latin typeface="Section-Medium"/>
                <a:ea typeface="ＭＳ Ｐゴシック"/>
              </a:rPr>
              <a:t>er</a:t>
            </a:r>
            <a:r>
              <a:rPr lang="fr-FR" sz="2200">
                <a:solidFill>
                  <a:srgbClr val="000000"/>
                </a:solidFill>
                <a:latin typeface="Section-Medium"/>
                <a:ea typeface="ＭＳ Ｐゴシック"/>
              </a:rPr>
              <a:t> janvier 2017 :</a:t>
            </a:r>
            <a:endParaRPr/>
          </a:p>
          <a:p>
            <a:pPr algn="just">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Les dispositions identiques concernant les trois corps sociaux de la FPE (classement, avancement d’échelon et de grade) sont regroupées au sein de dispositions statutaires communes.</a:t>
            </a:r>
            <a:endParaRPr/>
          </a:p>
          <a:p>
            <a:pPr algn="just">
              <a:lnSpc>
                <a:spcPct val="100000"/>
              </a:lnSpc>
            </a:pPr>
            <a:endParaRPr/>
          </a:p>
          <a:p>
            <a:pPr algn="ctr">
              <a:lnSpc>
                <a:spcPct val="100000"/>
              </a:lnSpc>
            </a:pPr>
            <a:endParaRPr/>
          </a:p>
          <a:p>
            <a:pPr algn="just">
              <a:lnSpc>
                <a:spcPct val="100000"/>
              </a:lnSpc>
            </a:pPr>
            <a:endParaRPr/>
          </a:p>
          <a:p>
            <a:pPr algn="ct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 name="CustomShape 1"/>
          <p:cNvSpPr/>
          <p:nvPr/>
        </p:nvSpPr>
        <p:spPr>
          <a:xfrm>
            <a:off x="457200" y="274680"/>
            <a:ext cx="8228880" cy="240480"/>
          </a:xfrm>
          <a:prstGeom prst="rect">
            <a:avLst/>
          </a:prstGeom>
          <a:noFill/>
          <a:ln>
            <a:noFill/>
          </a:ln>
        </p:spPr>
      </p:sp>
      <p:sp>
        <p:nvSpPr>
          <p:cNvPr id="199" name="CustomShape 2"/>
          <p:cNvSpPr/>
          <p:nvPr/>
        </p:nvSpPr>
        <p:spPr>
          <a:xfrm>
            <a:off x="7436520" y="274680"/>
            <a:ext cx="1240560" cy="240480"/>
          </a:xfrm>
          <a:prstGeom prst="rect">
            <a:avLst/>
          </a:prstGeom>
          <a:noFill/>
          <a:ln>
            <a:noFill/>
          </a:ln>
        </p:spPr>
      </p:sp>
      <p:sp>
        <p:nvSpPr>
          <p:cNvPr id="200"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19B9952E-83BE-4216-93B4-2CD33AE06081}" type="slidenum">
              <a:rPr lang="fr-FR" sz="1400">
                <a:solidFill>
                  <a:srgbClr val="000000"/>
                </a:solidFill>
                <a:latin typeface="Arial"/>
                <a:ea typeface="ＭＳ Ｐゴシック"/>
              </a:rPr>
              <a:t>&lt;numéro&gt;</a:t>
            </a:fld>
            <a:endParaRPr/>
          </a:p>
        </p:txBody>
      </p:sp>
      <p:sp>
        <p:nvSpPr>
          <p:cNvPr id="201"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202" name="CustomShape 5"/>
          <p:cNvSpPr/>
          <p:nvPr/>
        </p:nvSpPr>
        <p:spPr>
          <a:xfrm>
            <a:off x="372240" y="515880"/>
            <a:ext cx="8462880" cy="1215504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Les grilles A SOCIAL (2016-2018)</a:t>
            </a:r>
            <a:endParaRPr/>
          </a:p>
          <a:p>
            <a:pPr algn="ctr">
              <a:lnSpc>
                <a:spcPct val="100000"/>
              </a:lnSpc>
            </a:pPr>
            <a:endParaRPr/>
          </a:p>
          <a:p>
            <a:pPr algn="just">
              <a:lnSpc>
                <a:spcPct val="100000"/>
              </a:lnSpc>
              <a:buFont typeface="Arial"/>
              <a:buChar char="•"/>
            </a:pPr>
            <a:r>
              <a:rPr lang="fr-FR" sz="2200">
                <a:solidFill>
                  <a:srgbClr val="000000"/>
                </a:solidFill>
                <a:latin typeface="Section-Medium"/>
                <a:ea typeface="ＭＳ Ｐゴシック"/>
              </a:rPr>
              <a:t>Remarque liminaire :</a:t>
            </a:r>
            <a:endParaRPr/>
          </a:p>
          <a:p>
            <a:pPr algn="just">
              <a:lnSpc>
                <a:spcPct val="100000"/>
              </a:lnSpc>
            </a:pPr>
            <a:endParaRPr/>
          </a:p>
          <a:p>
            <a:pPr algn="just">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Les grilles applicables aux conseillers techniques de service social de la FPE, aux conseillers socio-éducatifs de la FPT, et aux cadres socio-éducatifs de la FPH ont des disparités s’expliquant notamment par des modalités de recrutement et un parcours professionnel différents (les CTSS de la FPE recrutent exclusivement par concours et promotion interne depuis le corps d’ASS, des recrutements externes au niveau CAFERUIS existent à la FPH et à la FPT).</a:t>
            </a:r>
            <a:endParaRPr/>
          </a:p>
          <a:p>
            <a:pPr algn="just">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Un </a:t>
            </a:r>
            <a:r>
              <a:rPr b="1" lang="fr-FR" sz="2200">
                <a:solidFill>
                  <a:srgbClr val="000000"/>
                </a:solidFill>
                <a:latin typeface="Section-Medium"/>
                <a:ea typeface="ＭＳ Ｐゴシック"/>
              </a:rPr>
              <a:t>travail d’harmonisation </a:t>
            </a:r>
            <a:r>
              <a:rPr lang="fr-FR" sz="2200">
                <a:solidFill>
                  <a:srgbClr val="000000"/>
                </a:solidFill>
                <a:latin typeface="Section-Medium"/>
                <a:ea typeface="ＭＳ Ｐゴシック"/>
              </a:rPr>
              <a:t>entre les grilles est engagé avec PPCR : il débutera en 2017 et </a:t>
            </a:r>
            <a:r>
              <a:rPr b="1" lang="fr-FR" sz="2200">
                <a:solidFill>
                  <a:srgbClr val="000000"/>
                </a:solidFill>
                <a:latin typeface="Section-Medium"/>
                <a:ea typeface="ＭＳ Ｐゴシック"/>
              </a:rPr>
              <a:t>se poursuivra dans le cadre de la seconde phase de réforme des corps et cadres d’emplois sociaux annoncée dans le protocole.</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ctr">
              <a:lnSpc>
                <a:spcPct val="100000"/>
              </a:lnSpc>
            </a:pPr>
            <a:endParaRPr/>
          </a:p>
          <a:p>
            <a:pPr algn="just">
              <a:lnSpc>
                <a:spcPct val="100000"/>
              </a:lnSpc>
            </a:pPr>
            <a:endParaRPr/>
          </a:p>
          <a:p>
            <a:pPr algn="ct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 name="CustomShape 1"/>
          <p:cNvSpPr/>
          <p:nvPr/>
        </p:nvSpPr>
        <p:spPr>
          <a:xfrm>
            <a:off x="457200" y="274680"/>
            <a:ext cx="8228880" cy="240480"/>
          </a:xfrm>
          <a:prstGeom prst="rect">
            <a:avLst/>
          </a:prstGeom>
          <a:noFill/>
          <a:ln>
            <a:noFill/>
          </a:ln>
        </p:spPr>
      </p:sp>
      <p:sp>
        <p:nvSpPr>
          <p:cNvPr id="204" name="CustomShape 2"/>
          <p:cNvSpPr/>
          <p:nvPr/>
        </p:nvSpPr>
        <p:spPr>
          <a:xfrm>
            <a:off x="7436520" y="274680"/>
            <a:ext cx="1240560" cy="240480"/>
          </a:xfrm>
          <a:prstGeom prst="rect">
            <a:avLst/>
          </a:prstGeom>
          <a:noFill/>
          <a:ln>
            <a:noFill/>
          </a:ln>
        </p:spPr>
      </p:sp>
      <p:sp>
        <p:nvSpPr>
          <p:cNvPr id="205"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58D0469B-EF09-43A6-842B-A4A4988A1AA7}" type="slidenum">
              <a:rPr lang="fr-FR" sz="1400">
                <a:solidFill>
                  <a:srgbClr val="000000"/>
                </a:solidFill>
                <a:latin typeface="Arial"/>
                <a:ea typeface="ＭＳ Ｐゴシック"/>
              </a:rPr>
              <a:t>&lt;numéro&gt;</a:t>
            </a:fld>
            <a:endParaRPr/>
          </a:p>
        </p:txBody>
      </p:sp>
      <p:sp>
        <p:nvSpPr>
          <p:cNvPr id="206"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207" name="CustomShape 5"/>
          <p:cNvSpPr/>
          <p:nvPr/>
        </p:nvSpPr>
        <p:spPr>
          <a:xfrm>
            <a:off x="372240" y="963360"/>
            <a:ext cx="8462880" cy="1148472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Les grilles A SOCIAL (2016-2018)</a:t>
            </a:r>
            <a:endParaRPr/>
          </a:p>
          <a:p>
            <a:pPr algn="ctr">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Au 1er janvier 2016, 4 points d’IM sont injectés dans les grilles, correspondant à la première phase du transfert primes / points de la catégorie A (9 points au total sur 2016 /2017)</a:t>
            </a:r>
            <a:endParaRPr/>
          </a:p>
          <a:p>
            <a:pPr algn="just">
              <a:lnSpc>
                <a:spcPct val="100000"/>
              </a:lnSpc>
            </a:pPr>
            <a:endParaRPr/>
          </a:p>
          <a:p>
            <a:pPr lvl="1" algn="just">
              <a:lnSpc>
                <a:spcPct val="100000"/>
              </a:lnSpc>
              <a:buFont typeface="Arial"/>
              <a:buChar char="•"/>
            </a:pPr>
            <a:r>
              <a:rPr b="1" lang="fr-FR" sz="2200">
                <a:solidFill>
                  <a:srgbClr val="000000"/>
                </a:solidFill>
                <a:latin typeface="Section-Medium"/>
                <a:ea typeface="ＭＳ Ｐゴシック"/>
              </a:rPr>
              <a:t>Les bornages indiciaires retenus :</a:t>
            </a:r>
            <a:endParaRPr/>
          </a:p>
          <a:p>
            <a:pPr lvl="2" algn="just">
              <a:lnSpc>
                <a:spcPct val="100000"/>
              </a:lnSpc>
              <a:buFont typeface="Arial"/>
              <a:buChar char="•"/>
            </a:pPr>
            <a:r>
              <a:rPr lang="fr-FR" sz="2200">
                <a:solidFill>
                  <a:srgbClr val="000000"/>
                </a:solidFill>
                <a:latin typeface="Section-Medium"/>
                <a:ea typeface="ＭＳ Ｐゴシック"/>
              </a:rPr>
              <a:t>S’agissant de la FPT et de la FPH qui recrutent par concours externe, les indices de pied de corps/cadres d’emplois convergent en 2018. L’avantage indiciaire comparativement à l’indice de début des attachés est maintenu, l’indice de début se situant 10 points d’IM au-dessus des attachés en 2018.</a:t>
            </a:r>
            <a:endParaRPr/>
          </a:p>
          <a:p>
            <a:pPr lvl="2" algn="just">
              <a:lnSpc>
                <a:spcPct val="100000"/>
              </a:lnSpc>
              <a:buFont typeface="Arial"/>
              <a:buChar char="•"/>
            </a:pPr>
            <a:r>
              <a:rPr lang="fr-FR" sz="2200">
                <a:solidFill>
                  <a:srgbClr val="000000"/>
                </a:solidFill>
                <a:latin typeface="Section-Medium"/>
                <a:ea typeface="ＭＳ Ｐゴシック"/>
              </a:rPr>
              <a:t>Le différentiel existant sur le sommet du premier grade entre FPE et FPT (actuellement 8 points d’IM d’écart entre la FPT et la FPE) est réduit à 1 point en 2018.</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ctr">
              <a:lnSpc>
                <a:spcPct val="100000"/>
              </a:lnSpc>
            </a:pPr>
            <a:endParaRPr/>
          </a:p>
          <a:p>
            <a:pPr algn="just">
              <a:lnSpc>
                <a:spcPct val="100000"/>
              </a:lnSpc>
            </a:pPr>
            <a:endParaRPr/>
          </a:p>
          <a:p>
            <a:pPr algn="ct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8" name="CustomShape 1"/>
          <p:cNvSpPr/>
          <p:nvPr/>
        </p:nvSpPr>
        <p:spPr>
          <a:xfrm>
            <a:off x="457200" y="274680"/>
            <a:ext cx="8228880" cy="240480"/>
          </a:xfrm>
          <a:prstGeom prst="rect">
            <a:avLst/>
          </a:prstGeom>
          <a:noFill/>
          <a:ln>
            <a:noFill/>
          </a:ln>
        </p:spPr>
      </p:sp>
      <p:sp>
        <p:nvSpPr>
          <p:cNvPr id="209" name="CustomShape 2"/>
          <p:cNvSpPr/>
          <p:nvPr/>
        </p:nvSpPr>
        <p:spPr>
          <a:xfrm>
            <a:off x="7436520" y="274680"/>
            <a:ext cx="1240560" cy="240480"/>
          </a:xfrm>
          <a:prstGeom prst="rect">
            <a:avLst/>
          </a:prstGeom>
          <a:noFill/>
          <a:ln>
            <a:noFill/>
          </a:ln>
        </p:spPr>
      </p:sp>
      <p:sp>
        <p:nvSpPr>
          <p:cNvPr id="210"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329C700F-3461-4A0D-A366-E22E60D63FEE}" type="slidenum">
              <a:rPr lang="fr-FR" sz="1400">
                <a:solidFill>
                  <a:srgbClr val="000000"/>
                </a:solidFill>
                <a:latin typeface="Arial"/>
                <a:ea typeface="ＭＳ Ｐゴシック"/>
              </a:rPr>
              <a:t>&lt;numéro&gt;</a:t>
            </a:fld>
            <a:endParaRPr/>
          </a:p>
        </p:txBody>
      </p:sp>
      <p:sp>
        <p:nvSpPr>
          <p:cNvPr id="211"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212" name="CustomShape 5"/>
          <p:cNvSpPr/>
          <p:nvPr/>
        </p:nvSpPr>
        <p:spPr>
          <a:xfrm>
            <a:off x="372240" y="820440"/>
            <a:ext cx="8462880" cy="846828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Les grilles A SOCIAL (2016-2018)</a:t>
            </a:r>
            <a:endParaRPr/>
          </a:p>
          <a:p>
            <a:pPr algn="ctr">
              <a:lnSpc>
                <a:spcPct val="100000"/>
              </a:lnSpc>
            </a:pPr>
            <a:endParaRPr/>
          </a:p>
          <a:p>
            <a:pPr algn="ctr">
              <a:lnSpc>
                <a:spcPct val="100000"/>
              </a:lnSpc>
            </a:pPr>
            <a:endParaRPr/>
          </a:p>
          <a:p>
            <a:pPr lvl="2" algn="just">
              <a:lnSpc>
                <a:spcPct val="100000"/>
              </a:lnSpc>
              <a:buFont typeface="Arial"/>
              <a:buChar char="•"/>
            </a:pPr>
            <a:r>
              <a:rPr b="1" lang="fr-FR" sz="2200">
                <a:solidFill>
                  <a:srgbClr val="000000"/>
                </a:solidFill>
                <a:latin typeface="Section-Medium"/>
                <a:ea typeface="ＭＳ Ｐゴシック"/>
              </a:rPr>
              <a:t>Les bornages indiciaires retenus (suite) </a:t>
            </a:r>
            <a:r>
              <a:rPr lang="fr-FR" sz="2200">
                <a:solidFill>
                  <a:srgbClr val="000000"/>
                </a:solidFill>
                <a:latin typeface="Section-Medium"/>
                <a:ea typeface="ＭＳ Ｐゴシック"/>
              </a:rPr>
              <a:t>:</a:t>
            </a:r>
            <a:endParaRPr/>
          </a:p>
          <a:p>
            <a:pPr algn="just">
              <a:lnSpc>
                <a:spcPct val="100000"/>
              </a:lnSpc>
            </a:pPr>
            <a:r>
              <a:rPr lang="fr-FR" sz="2200">
                <a:solidFill>
                  <a:srgbClr val="000000"/>
                </a:solidFill>
                <a:latin typeface="Section-Medium"/>
                <a:ea typeface="ＭＳ Ｐゴシック"/>
              </a:rPr>
              <a:t>Le sommet du grade d’avancement (IB 801) dans la FPT et la FPH, qui correspond aujourd’hui au sommet du grade d’attaché, </a:t>
            </a:r>
            <a:r>
              <a:rPr b="1" lang="fr-FR" sz="2200">
                <a:solidFill>
                  <a:srgbClr val="000000"/>
                </a:solidFill>
                <a:latin typeface="Section-Medium"/>
                <a:ea typeface="ＭＳ Ｐゴシック"/>
              </a:rPr>
              <a:t>évolue dans les mêmes conditions que l’indice terminal de ce grade </a:t>
            </a:r>
            <a:r>
              <a:rPr lang="fr-FR" sz="2200">
                <a:solidFill>
                  <a:srgbClr val="000000"/>
                </a:solidFill>
                <a:latin typeface="Section-Medium"/>
                <a:ea typeface="ＭＳ Ｐゴシック"/>
              </a:rPr>
              <a:t>(soit l’IB 816 en 2018).</a:t>
            </a:r>
            <a:endParaRPr/>
          </a:p>
          <a:p>
            <a:pPr algn="just">
              <a:lnSpc>
                <a:spcPct val="100000"/>
              </a:lnSpc>
            </a:pPr>
            <a:endParaRPr/>
          </a:p>
          <a:p>
            <a:pPr algn="just">
              <a:lnSpc>
                <a:spcPct val="100000"/>
              </a:lnSpc>
            </a:pPr>
            <a:endParaRPr/>
          </a:p>
          <a:p>
            <a:pPr lvl="2" algn="just">
              <a:lnSpc>
                <a:spcPct val="100000"/>
              </a:lnSpc>
              <a:buFont typeface="Arial"/>
              <a:buChar char="•"/>
            </a:pPr>
            <a:r>
              <a:rPr b="1" lang="fr-FR" sz="2200">
                <a:solidFill>
                  <a:srgbClr val="000000"/>
                </a:solidFill>
                <a:latin typeface="Section-Medium"/>
                <a:ea typeface="ＭＳ Ｐゴシック"/>
              </a:rPr>
              <a:t>Le gain de points moyen s’établit à 19,5 points pour la FPE, 20,5 points pour la FPT et 19,4 points pour la FPH.</a:t>
            </a:r>
            <a:endParaRPr/>
          </a:p>
          <a:p>
            <a:pPr algn="just">
              <a:lnSpc>
                <a:spcPct val="100000"/>
              </a:lnSpc>
            </a:pPr>
            <a:endParaRPr/>
          </a:p>
          <a:p>
            <a:pPr algn="ct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3" name="CustomShape 1"/>
          <p:cNvSpPr/>
          <p:nvPr/>
        </p:nvSpPr>
        <p:spPr>
          <a:xfrm>
            <a:off x="457200" y="274680"/>
            <a:ext cx="8228880" cy="240480"/>
          </a:xfrm>
          <a:prstGeom prst="rect">
            <a:avLst/>
          </a:prstGeom>
          <a:noFill/>
          <a:ln>
            <a:noFill/>
          </a:ln>
        </p:spPr>
      </p:sp>
      <p:sp>
        <p:nvSpPr>
          <p:cNvPr id="214" name="CustomShape 2"/>
          <p:cNvSpPr/>
          <p:nvPr/>
        </p:nvSpPr>
        <p:spPr>
          <a:xfrm>
            <a:off x="7436520" y="274680"/>
            <a:ext cx="1240560" cy="240480"/>
          </a:xfrm>
          <a:prstGeom prst="rect">
            <a:avLst/>
          </a:prstGeom>
          <a:noFill/>
          <a:ln>
            <a:noFill/>
          </a:ln>
        </p:spPr>
      </p:sp>
      <p:sp>
        <p:nvSpPr>
          <p:cNvPr id="215" name="CustomShape 3"/>
          <p:cNvSpPr/>
          <p:nvPr/>
        </p:nvSpPr>
        <p:spPr>
          <a:xfrm>
            <a:off x="457200" y="6450480"/>
            <a:ext cx="6505920" cy="198720"/>
          </a:xfrm>
          <a:prstGeom prst="rect">
            <a:avLst/>
          </a:prstGeom>
          <a:noFill/>
          <a:ln>
            <a:noFill/>
          </a:ln>
        </p:spPr>
      </p:sp>
      <p:sp>
        <p:nvSpPr>
          <p:cNvPr id="216" name="CustomShape 4"/>
          <p:cNvSpPr/>
          <p:nvPr/>
        </p:nvSpPr>
        <p:spPr>
          <a:xfrm>
            <a:off x="2249640" y="6400800"/>
            <a:ext cx="2133000" cy="475560"/>
          </a:xfrm>
          <a:prstGeom prst="rect">
            <a:avLst/>
          </a:prstGeom>
          <a:noFill/>
          <a:ln>
            <a:noFill/>
          </a:ln>
        </p:spPr>
        <p:txBody>
          <a:bodyPr lIns="90000" rIns="90000" tIns="45000" bIns="45000"/>
          <a:p>
            <a:pPr>
              <a:lnSpc>
                <a:spcPct val="100000"/>
              </a:lnSpc>
            </a:pPr>
            <a:fld id="{2155CF37-C8A9-481D-8A0B-820484FAD713}" type="slidenum">
              <a:rPr lang="fr-FR" sz="1400">
                <a:solidFill>
                  <a:srgbClr val="000000"/>
                </a:solidFill>
                <a:latin typeface="Arial"/>
                <a:ea typeface="ＭＳ Ｐゴシック"/>
              </a:rPr>
              <a:t>&lt;numéro&gt;</a:t>
            </a:fld>
            <a:endParaRPr/>
          </a:p>
        </p:txBody>
      </p:sp>
      <p:pic>
        <p:nvPicPr>
          <p:cNvPr id="217" name="Picture 2" descr=""/>
          <p:cNvPicPr/>
          <p:nvPr/>
        </p:nvPicPr>
        <p:blipFill>
          <a:blip r:embed="rId1"/>
          <a:stretch>
            <a:fillRect/>
          </a:stretch>
        </p:blipFill>
        <p:spPr>
          <a:xfrm>
            <a:off x="895320" y="329400"/>
            <a:ext cx="7952760" cy="5623200"/>
          </a:xfrm>
          <a:prstGeom prst="rect">
            <a:avLst/>
          </a:prstGeom>
          <a:ln>
            <a:noFill/>
          </a:ln>
        </p:spPr>
      </p:pic>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CustomShape 1"/>
          <p:cNvSpPr/>
          <p:nvPr/>
        </p:nvSpPr>
        <p:spPr>
          <a:xfrm>
            <a:off x="457200" y="274680"/>
            <a:ext cx="8228880" cy="240480"/>
          </a:xfrm>
          <a:prstGeom prst="rect">
            <a:avLst/>
          </a:prstGeom>
          <a:noFill/>
          <a:ln>
            <a:noFill/>
          </a:ln>
        </p:spPr>
      </p:sp>
      <p:sp>
        <p:nvSpPr>
          <p:cNvPr id="219" name="CustomShape 2"/>
          <p:cNvSpPr/>
          <p:nvPr/>
        </p:nvSpPr>
        <p:spPr>
          <a:xfrm>
            <a:off x="7436520" y="274680"/>
            <a:ext cx="1240560" cy="240480"/>
          </a:xfrm>
          <a:prstGeom prst="rect">
            <a:avLst/>
          </a:prstGeom>
          <a:noFill/>
          <a:ln>
            <a:noFill/>
          </a:ln>
        </p:spPr>
      </p:sp>
      <p:sp>
        <p:nvSpPr>
          <p:cNvPr id="220" name="CustomShape 3"/>
          <p:cNvSpPr/>
          <p:nvPr/>
        </p:nvSpPr>
        <p:spPr>
          <a:xfrm>
            <a:off x="457200" y="6450480"/>
            <a:ext cx="6505920" cy="198720"/>
          </a:xfrm>
          <a:prstGeom prst="rect">
            <a:avLst/>
          </a:prstGeom>
          <a:noFill/>
          <a:ln>
            <a:noFill/>
          </a:ln>
        </p:spPr>
      </p:sp>
      <p:sp>
        <p:nvSpPr>
          <p:cNvPr id="221" name="CustomShape 4"/>
          <p:cNvSpPr/>
          <p:nvPr/>
        </p:nvSpPr>
        <p:spPr>
          <a:xfrm>
            <a:off x="2249640" y="6400800"/>
            <a:ext cx="2133000" cy="475560"/>
          </a:xfrm>
          <a:prstGeom prst="rect">
            <a:avLst/>
          </a:prstGeom>
          <a:noFill/>
          <a:ln>
            <a:noFill/>
          </a:ln>
        </p:spPr>
        <p:txBody>
          <a:bodyPr lIns="90000" rIns="90000" tIns="45000" bIns="45000"/>
          <a:p>
            <a:pPr>
              <a:lnSpc>
                <a:spcPct val="100000"/>
              </a:lnSpc>
            </a:pPr>
            <a:fld id="{31E386DB-A930-4579-B84F-73D8F5CC0878}" type="slidenum">
              <a:rPr lang="fr-FR" sz="1400">
                <a:solidFill>
                  <a:srgbClr val="000000"/>
                </a:solidFill>
                <a:latin typeface="Arial"/>
                <a:ea typeface="ＭＳ Ｐゴシック"/>
              </a:rPr>
              <a:t>&lt;numéro&gt;</a:t>
            </a:fld>
            <a:endParaRPr/>
          </a:p>
        </p:txBody>
      </p:sp>
      <p:pic>
        <p:nvPicPr>
          <p:cNvPr id="222" name="Picture 2" descr=""/>
          <p:cNvPicPr/>
          <p:nvPr/>
        </p:nvPicPr>
        <p:blipFill>
          <a:blip r:embed="rId1"/>
          <a:stretch>
            <a:fillRect/>
          </a:stretch>
        </p:blipFill>
        <p:spPr>
          <a:xfrm>
            <a:off x="685800" y="553320"/>
            <a:ext cx="7904880" cy="5589360"/>
          </a:xfrm>
          <a:prstGeom prst="rect">
            <a:avLst/>
          </a:prstGeom>
          <a:ln>
            <a:noFill/>
          </a:ln>
        </p:spPr>
      </p:pic>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CustomShape 1"/>
          <p:cNvSpPr/>
          <p:nvPr/>
        </p:nvSpPr>
        <p:spPr>
          <a:xfrm>
            <a:off x="457200" y="274680"/>
            <a:ext cx="8228880" cy="240480"/>
          </a:xfrm>
          <a:prstGeom prst="rect">
            <a:avLst/>
          </a:prstGeom>
          <a:noFill/>
          <a:ln>
            <a:noFill/>
          </a:ln>
        </p:spPr>
      </p:sp>
      <p:sp>
        <p:nvSpPr>
          <p:cNvPr id="224" name="CustomShape 2"/>
          <p:cNvSpPr/>
          <p:nvPr/>
        </p:nvSpPr>
        <p:spPr>
          <a:xfrm>
            <a:off x="7436520" y="274680"/>
            <a:ext cx="1240560" cy="240480"/>
          </a:xfrm>
          <a:prstGeom prst="rect">
            <a:avLst/>
          </a:prstGeom>
          <a:noFill/>
          <a:ln>
            <a:noFill/>
          </a:ln>
        </p:spPr>
      </p:sp>
      <p:sp>
        <p:nvSpPr>
          <p:cNvPr id="225" name="CustomShape 3"/>
          <p:cNvSpPr/>
          <p:nvPr/>
        </p:nvSpPr>
        <p:spPr>
          <a:xfrm>
            <a:off x="457200" y="6450480"/>
            <a:ext cx="6505920" cy="198720"/>
          </a:xfrm>
          <a:prstGeom prst="rect">
            <a:avLst/>
          </a:prstGeom>
          <a:noFill/>
          <a:ln>
            <a:noFill/>
          </a:ln>
        </p:spPr>
      </p:sp>
      <p:sp>
        <p:nvSpPr>
          <p:cNvPr id="226" name="CustomShape 4"/>
          <p:cNvSpPr/>
          <p:nvPr/>
        </p:nvSpPr>
        <p:spPr>
          <a:xfrm>
            <a:off x="2249640" y="6400800"/>
            <a:ext cx="2133000" cy="475560"/>
          </a:xfrm>
          <a:prstGeom prst="rect">
            <a:avLst/>
          </a:prstGeom>
          <a:noFill/>
          <a:ln>
            <a:noFill/>
          </a:ln>
        </p:spPr>
        <p:txBody>
          <a:bodyPr lIns="90000" rIns="90000" tIns="45000" bIns="45000"/>
          <a:p>
            <a:pPr>
              <a:lnSpc>
                <a:spcPct val="100000"/>
              </a:lnSpc>
            </a:pPr>
            <a:fld id="{57F05C15-0BC7-47FD-A1A7-A5E2B7447C97}" type="slidenum">
              <a:rPr lang="fr-FR" sz="1400">
                <a:solidFill>
                  <a:srgbClr val="000000"/>
                </a:solidFill>
                <a:latin typeface="Arial"/>
                <a:ea typeface="ＭＳ Ｐゴシック"/>
              </a:rPr>
              <a:t>&lt;numéro&gt;</a:t>
            </a:fld>
            <a:endParaRPr/>
          </a:p>
        </p:txBody>
      </p:sp>
      <p:pic>
        <p:nvPicPr>
          <p:cNvPr id="227" name="Picture 3" descr=""/>
          <p:cNvPicPr/>
          <p:nvPr/>
        </p:nvPicPr>
        <p:blipFill>
          <a:blip r:embed="rId1"/>
          <a:stretch>
            <a:fillRect/>
          </a:stretch>
        </p:blipFill>
        <p:spPr>
          <a:xfrm>
            <a:off x="457200" y="722160"/>
            <a:ext cx="8543160" cy="5589360"/>
          </a:xfrm>
          <a:prstGeom prst="rect">
            <a:avLst/>
          </a:prstGeom>
          <a:ln>
            <a:noFill/>
          </a:ln>
        </p:spPr>
      </p:pic>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8" name="CustomShape 1"/>
          <p:cNvSpPr/>
          <p:nvPr/>
        </p:nvSpPr>
        <p:spPr>
          <a:xfrm>
            <a:off x="457200" y="274680"/>
            <a:ext cx="8228880" cy="240480"/>
          </a:xfrm>
          <a:prstGeom prst="rect">
            <a:avLst/>
          </a:prstGeom>
          <a:noFill/>
          <a:ln>
            <a:noFill/>
          </a:ln>
        </p:spPr>
      </p:sp>
      <p:sp>
        <p:nvSpPr>
          <p:cNvPr id="229" name="CustomShape 2"/>
          <p:cNvSpPr/>
          <p:nvPr/>
        </p:nvSpPr>
        <p:spPr>
          <a:xfrm>
            <a:off x="7436520" y="274680"/>
            <a:ext cx="1240560" cy="240480"/>
          </a:xfrm>
          <a:prstGeom prst="rect">
            <a:avLst/>
          </a:prstGeom>
          <a:noFill/>
          <a:ln>
            <a:noFill/>
          </a:ln>
        </p:spPr>
      </p:sp>
      <p:sp>
        <p:nvSpPr>
          <p:cNvPr id="230"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E96BDD8C-1353-4632-86A1-AA7ACFD846FA}" type="slidenum">
              <a:rPr lang="fr-FR" sz="1400">
                <a:solidFill>
                  <a:srgbClr val="000000"/>
                </a:solidFill>
                <a:latin typeface="Arial"/>
                <a:ea typeface="ＭＳ Ｐゴシック"/>
              </a:rPr>
              <a:t>&lt;numéro&gt;</a:t>
            </a:fld>
            <a:endParaRPr/>
          </a:p>
        </p:txBody>
      </p:sp>
      <p:sp>
        <p:nvSpPr>
          <p:cNvPr id="231"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232" name="CustomShape 5"/>
          <p:cNvSpPr/>
          <p:nvPr/>
        </p:nvSpPr>
        <p:spPr>
          <a:xfrm>
            <a:off x="372240" y="515880"/>
            <a:ext cx="8462880" cy="1014408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 projet de décret A SOCIAL FPE</a:t>
            </a:r>
            <a:endParaRPr/>
          </a:p>
          <a:p>
            <a:pPr algn="ctr">
              <a:lnSpc>
                <a:spcPct val="100000"/>
              </a:lnSpc>
            </a:pPr>
            <a:r>
              <a:rPr b="1" lang="fr-FR" sz="2200" u="sng">
                <a:solidFill>
                  <a:srgbClr val="000000"/>
                </a:solidFill>
                <a:latin typeface="Section-Medium"/>
                <a:ea typeface="ＭＳ Ｐゴシック"/>
              </a:rPr>
              <a:t>Dispositions 1</a:t>
            </a:r>
            <a:r>
              <a:rPr b="1" lang="fr-FR" sz="2200" u="sng" baseline="30000">
                <a:solidFill>
                  <a:srgbClr val="000000"/>
                </a:solidFill>
                <a:latin typeface="Section-Medium"/>
                <a:ea typeface="ＭＳ Ｐゴシック"/>
              </a:rPr>
              <a:t>er</a:t>
            </a:r>
            <a:r>
              <a:rPr b="1" lang="fr-FR" sz="2200" u="sng">
                <a:solidFill>
                  <a:srgbClr val="000000"/>
                </a:solidFill>
                <a:latin typeface="Section-Medium"/>
                <a:ea typeface="ＭＳ Ｐゴシック"/>
              </a:rPr>
              <a:t> janvier 2016</a:t>
            </a:r>
            <a:endParaRPr/>
          </a:p>
          <a:p>
            <a:pPr algn="ctr">
              <a:lnSpc>
                <a:spcPct val="100000"/>
              </a:lnSpc>
            </a:pPr>
            <a:endParaRPr/>
          </a:p>
          <a:p>
            <a:pPr algn="just">
              <a:lnSpc>
                <a:spcPct val="100000"/>
              </a:lnSpc>
              <a:buFont typeface="Arial"/>
              <a:buChar char="•"/>
            </a:pPr>
            <a:r>
              <a:rPr lang="fr-FR" sz="2200">
                <a:solidFill>
                  <a:srgbClr val="000000"/>
                </a:solidFill>
                <a:latin typeface="Section-Medium"/>
                <a:ea typeface="ＭＳ Ｐゴシック"/>
              </a:rPr>
              <a:t>Le projet de décret A social prévoit, à compter du 1</a:t>
            </a:r>
            <a:r>
              <a:rPr lang="fr-FR" sz="2200" baseline="30000">
                <a:solidFill>
                  <a:srgbClr val="000000"/>
                </a:solidFill>
                <a:latin typeface="Section-Medium"/>
                <a:ea typeface="ＭＳ Ｐゴシック"/>
              </a:rPr>
              <a:t>er</a:t>
            </a:r>
            <a:r>
              <a:rPr lang="fr-FR" sz="2200">
                <a:solidFill>
                  <a:srgbClr val="000000"/>
                </a:solidFill>
                <a:latin typeface="Section-Medium"/>
                <a:ea typeface="ＭＳ Ｐゴシック"/>
              </a:rPr>
              <a:t> janvier 2016 :</a:t>
            </a:r>
            <a:endParaRPr/>
          </a:p>
          <a:p>
            <a:pPr lvl="1" algn="just">
              <a:lnSpc>
                <a:spcPct val="100000"/>
              </a:lnSpc>
              <a:buFont typeface="Arial"/>
              <a:buChar char="•"/>
            </a:pPr>
            <a:r>
              <a:rPr lang="fr-FR" sz="2200">
                <a:solidFill>
                  <a:srgbClr val="000000"/>
                </a:solidFill>
                <a:latin typeface="Section-Medium"/>
                <a:ea typeface="ＭＳ Ｐゴシック"/>
              </a:rPr>
              <a:t>La mise en cohérence des modalités d’avancement d’échelon avec les dispositions de l’article 148 de la loi de finances 2016 pour les corps de CTSS et chefs de service éducatifs de la PJJ.</a:t>
            </a:r>
            <a:endParaRPr/>
          </a:p>
          <a:p>
            <a:pPr lvl="1" algn="just">
              <a:lnSpc>
                <a:spcPct val="100000"/>
              </a:lnSpc>
              <a:buFont typeface="Arial"/>
              <a:buChar char="•"/>
            </a:pPr>
            <a:r>
              <a:rPr lang="fr-FR" sz="2200">
                <a:solidFill>
                  <a:srgbClr val="000000"/>
                </a:solidFill>
                <a:latin typeface="Section-Medium"/>
                <a:ea typeface="ＭＳ Ｐゴシック"/>
              </a:rPr>
              <a:t>L’intégration des 11 agents relevant du corps des conseillers techniques d’éducation spécialisée des INJS et de l’INJA n’ayant pas à ce jour bénéficié des mesures de revalorisation du A social dans le corps des CTSS, avec création d’une spécialité ad hoc.</a:t>
            </a:r>
            <a:endParaRPr/>
          </a:p>
          <a:p>
            <a:pPr lvl="1" algn="just">
              <a:lnSpc>
                <a:spcPct val="100000"/>
              </a:lnSpc>
              <a:buFont typeface="Arial"/>
              <a:buChar char="•"/>
            </a:pPr>
            <a:r>
              <a:rPr lang="fr-FR" sz="2200">
                <a:solidFill>
                  <a:srgbClr val="000000"/>
                </a:solidFill>
                <a:latin typeface="Section-Medium"/>
                <a:ea typeface="ＭＳ Ｐゴシック"/>
              </a:rPr>
              <a:t>La revalorisation du corps des chefs de service éducatifs de la PJJ, dans le cadre d’une harmonisation progressive avec la grille des CTSS.</a:t>
            </a:r>
            <a:endParaRPr/>
          </a:p>
          <a:p>
            <a:pPr algn="ctr">
              <a:lnSpc>
                <a:spcPct val="100000"/>
              </a:lnSpc>
            </a:pPr>
            <a:endParaRPr/>
          </a:p>
          <a:p>
            <a:pPr algn="just">
              <a:lnSpc>
                <a:spcPct val="100000"/>
              </a:lnSpc>
            </a:pPr>
            <a:endParaRPr/>
          </a:p>
          <a:p>
            <a:pPr algn="ct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CustomShape 1"/>
          <p:cNvSpPr/>
          <p:nvPr/>
        </p:nvSpPr>
        <p:spPr>
          <a:xfrm>
            <a:off x="457200" y="274680"/>
            <a:ext cx="8228880" cy="240480"/>
          </a:xfrm>
          <a:prstGeom prst="rect">
            <a:avLst/>
          </a:prstGeom>
          <a:noFill/>
          <a:ln>
            <a:noFill/>
          </a:ln>
        </p:spPr>
      </p:sp>
      <p:sp>
        <p:nvSpPr>
          <p:cNvPr id="234" name="CustomShape 2"/>
          <p:cNvSpPr/>
          <p:nvPr/>
        </p:nvSpPr>
        <p:spPr>
          <a:xfrm>
            <a:off x="7436520" y="274680"/>
            <a:ext cx="1240560" cy="240480"/>
          </a:xfrm>
          <a:prstGeom prst="rect">
            <a:avLst/>
          </a:prstGeom>
          <a:noFill/>
          <a:ln>
            <a:noFill/>
          </a:ln>
        </p:spPr>
      </p:sp>
      <p:sp>
        <p:nvSpPr>
          <p:cNvPr id="235"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CA74C271-4396-4A3C-96E1-8ED65A5473D0}" type="slidenum">
              <a:rPr lang="fr-FR" sz="1400">
                <a:solidFill>
                  <a:srgbClr val="000000"/>
                </a:solidFill>
                <a:latin typeface="Arial"/>
                <a:ea typeface="ＭＳ Ｐゴシック"/>
              </a:rPr>
              <a:t>&lt;numéro&gt;</a:t>
            </a:fld>
            <a:endParaRPr/>
          </a:p>
        </p:txBody>
      </p:sp>
      <p:sp>
        <p:nvSpPr>
          <p:cNvPr id="236"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237" name="CustomShape 5"/>
          <p:cNvSpPr/>
          <p:nvPr/>
        </p:nvSpPr>
        <p:spPr>
          <a:xfrm>
            <a:off x="212760" y="1458720"/>
            <a:ext cx="8930520" cy="7797960"/>
          </a:xfrm>
          <a:prstGeom prst="rect">
            <a:avLst/>
          </a:prstGeom>
          <a:noFill/>
          <a:ln>
            <a:noFill/>
          </a:ln>
        </p:spPr>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CustomShape 1"/>
          <p:cNvSpPr/>
          <p:nvPr/>
        </p:nvSpPr>
        <p:spPr>
          <a:xfrm>
            <a:off x="457200" y="274680"/>
            <a:ext cx="8228880" cy="240480"/>
          </a:xfrm>
          <a:prstGeom prst="rect">
            <a:avLst/>
          </a:prstGeom>
          <a:noFill/>
          <a:ln>
            <a:noFill/>
          </a:ln>
        </p:spPr>
      </p:sp>
      <p:sp>
        <p:nvSpPr>
          <p:cNvPr id="97" name="CustomShape 2"/>
          <p:cNvSpPr/>
          <p:nvPr/>
        </p:nvSpPr>
        <p:spPr>
          <a:xfrm>
            <a:off x="7436520" y="274680"/>
            <a:ext cx="1240560" cy="240480"/>
          </a:xfrm>
          <a:prstGeom prst="rect">
            <a:avLst/>
          </a:prstGeom>
          <a:noFill/>
          <a:ln>
            <a:noFill/>
          </a:ln>
        </p:spPr>
      </p:sp>
      <p:sp>
        <p:nvSpPr>
          <p:cNvPr id="98"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3EAD0C4A-87AE-41BE-AF74-F2610380794F}" type="slidenum">
              <a:rPr lang="fr-FR" sz="1400">
                <a:solidFill>
                  <a:srgbClr val="000000"/>
                </a:solidFill>
                <a:latin typeface="Arial"/>
                <a:ea typeface="ＭＳ Ｐゴシック"/>
              </a:rPr>
              <a:t>&lt;numéro&gt;</a:t>
            </a:fld>
            <a:endParaRPr/>
          </a:p>
        </p:txBody>
      </p:sp>
      <p:sp>
        <p:nvSpPr>
          <p:cNvPr id="99"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100" name="CustomShape 5"/>
          <p:cNvSpPr/>
          <p:nvPr/>
        </p:nvSpPr>
        <p:spPr>
          <a:xfrm>
            <a:off x="457200" y="801360"/>
            <a:ext cx="7812360" cy="2010240"/>
          </a:xfrm>
          <a:prstGeom prst="rect">
            <a:avLst/>
          </a:prstGeom>
          <a:noFill/>
          <a:ln>
            <a:noFill/>
          </a:ln>
        </p:spPr>
        <p:txBody>
          <a:bodyPr lIns="90000" rIns="90000" tIns="45000" bIns="45000"/>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
        <p:nvSpPr>
          <p:cNvPr id="101" name="CustomShape 6"/>
          <p:cNvSpPr/>
          <p:nvPr/>
        </p:nvSpPr>
        <p:spPr>
          <a:xfrm>
            <a:off x="659160" y="640800"/>
            <a:ext cx="7610400" cy="3073320"/>
          </a:xfrm>
          <a:prstGeom prst="rect">
            <a:avLst/>
          </a:prstGeom>
          <a:noFill/>
          <a:ln>
            <a:noFill/>
          </a:ln>
        </p:spPr>
        <p:txBody>
          <a:bodyPr lIns="90000" rIns="90000" tIns="45000" bIns="45000"/>
          <a:p>
            <a:pPr algn="ctr">
              <a:lnSpc>
                <a:spcPct val="100000"/>
              </a:lnSpc>
            </a:pPr>
            <a:r>
              <a:rPr b="1" lang="fr-FR" sz="2400" u="sng">
                <a:solidFill>
                  <a:srgbClr val="000000"/>
                </a:solidFill>
                <a:latin typeface="Arial"/>
                <a:ea typeface="ＭＳ Ｐゴシック"/>
              </a:rPr>
              <a:t>Rappel des grilles et tableaux de classement diffusés en cours d’année 2015</a:t>
            </a:r>
            <a:endParaRPr/>
          </a:p>
          <a:p>
            <a:pPr algn="just">
              <a:lnSpc>
                <a:spcPct val="100000"/>
              </a:lnSpc>
            </a:pPr>
            <a:endParaRPr/>
          </a:p>
          <a:p>
            <a:pPr>
              <a:lnSpc>
                <a:spcPct val="100000"/>
              </a:lnSpc>
              <a:buFont typeface="StarSymbol"/>
              <a:buChar char="-"/>
            </a:pPr>
            <a:r>
              <a:rPr b="1" lang="fr-FR" sz="1600">
                <a:solidFill>
                  <a:srgbClr val="000000"/>
                </a:solidFill>
                <a:latin typeface="Arial"/>
                <a:ea typeface="ＭＳ Ｐゴシック"/>
              </a:rPr>
              <a:t>Documents transmis en décembre 2015 :</a:t>
            </a:r>
            <a:endParaRPr/>
          </a:p>
          <a:p>
            <a:pPr lvl="1">
              <a:lnSpc>
                <a:spcPct val="100000"/>
              </a:lnSpc>
              <a:buFont typeface="StarSymbol"/>
              <a:buChar char="-"/>
            </a:pPr>
            <a:r>
              <a:rPr lang="fr-FR" sz="1600">
                <a:solidFill>
                  <a:srgbClr val="000000"/>
                </a:solidFill>
                <a:latin typeface="Arial"/>
                <a:ea typeface="ＭＳ Ｐゴシック"/>
              </a:rPr>
              <a:t>Grille de la catégorie C en 25 ans, qui a fait suite aux ultimes échanges des mois d’août et septembre 2015.</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02" name="CustomShape 7"/>
          <p:cNvSpPr/>
          <p:nvPr/>
        </p:nvSpPr>
        <p:spPr>
          <a:xfrm>
            <a:off x="812160" y="2651400"/>
            <a:ext cx="8130960" cy="3415320"/>
          </a:xfrm>
          <a:prstGeom prst="rect">
            <a:avLst/>
          </a:prstGeom>
          <a:solidFill>
            <a:srgbClr val="ffffff"/>
          </a:solidFill>
          <a:ln w="9360">
            <a:solidFill>
              <a:srgbClr val="4a7ebb"/>
            </a:solidFill>
            <a:round/>
          </a:ln>
        </p:spPr>
      </p:sp>
      <p:sp>
        <p:nvSpPr>
          <p:cNvPr id="103" name="CustomShape 8"/>
          <p:cNvSpPr/>
          <p:nvPr/>
        </p:nvSpPr>
        <p:spPr>
          <a:xfrm>
            <a:off x="995400" y="2752560"/>
            <a:ext cx="7833240" cy="3656160"/>
          </a:xfrm>
          <a:prstGeom prst="rect">
            <a:avLst/>
          </a:prstGeom>
          <a:noFill/>
          <a:ln>
            <a:noFill/>
          </a:ln>
        </p:spPr>
        <p:txBody>
          <a:bodyPr lIns="90000" rIns="90000" tIns="45000" bIns="45000"/>
          <a:p>
            <a:pPr>
              <a:lnSpc>
                <a:spcPct val="100000"/>
              </a:lnSpc>
            </a:pPr>
            <a:r>
              <a:rPr b="1" lang="fr-FR">
                <a:solidFill>
                  <a:srgbClr val="000000"/>
                </a:solidFill>
                <a:latin typeface="Arial"/>
                <a:ea typeface="ＭＳ Ｐゴシック"/>
              </a:rPr>
              <a:t>L’objet de la présente réunion est de présenter les </a:t>
            </a:r>
            <a:r>
              <a:rPr b="1" lang="fr-FR" u="sng">
                <a:solidFill>
                  <a:srgbClr val="558ed5"/>
                </a:solidFill>
                <a:latin typeface="Arial"/>
                <a:ea typeface="ＭＳ Ｐゴシック"/>
              </a:rPr>
              <a:t>dispositions nouvelles</a:t>
            </a:r>
            <a:r>
              <a:rPr b="1" lang="fr-FR">
                <a:solidFill>
                  <a:srgbClr val="000000"/>
                </a:solidFill>
                <a:latin typeface="Arial"/>
                <a:ea typeface="ＭＳ Ｐゴシック"/>
              </a:rPr>
              <a:t>, qui n’ont pas fait l’objet d’échanges dans le cadre de la séquence 4 de PPCR, à savoir :</a:t>
            </a:r>
            <a:endParaRPr/>
          </a:p>
          <a:p>
            <a:pPr>
              <a:lnSpc>
                <a:spcPct val="100000"/>
              </a:lnSpc>
            </a:pPr>
            <a:endParaRPr/>
          </a:p>
          <a:p>
            <a:pPr>
              <a:lnSpc>
                <a:spcPct val="100000"/>
              </a:lnSpc>
              <a:buFont typeface="StarSymbol"/>
              <a:buChar char="-"/>
            </a:pPr>
            <a:r>
              <a:rPr b="1" lang="fr-FR">
                <a:solidFill>
                  <a:srgbClr val="000000"/>
                </a:solidFill>
                <a:latin typeface="Arial"/>
                <a:ea typeface="ＭＳ Ｐゴシック"/>
              </a:rPr>
              <a:t>Les dispositions des projets de décret correspondant à des dispositions  non annexées au protocole (par exemple : classement dans les corps et cadres d’emplois de catégorie C, classement de C en B…)</a:t>
            </a:r>
            <a:endParaRPr/>
          </a:p>
          <a:p>
            <a:pPr>
              <a:lnSpc>
                <a:spcPct val="100000"/>
              </a:lnSpc>
              <a:buFont typeface="StarSymbol"/>
              <a:buChar char="-"/>
            </a:pPr>
            <a:r>
              <a:rPr b="1" lang="fr-FR">
                <a:solidFill>
                  <a:srgbClr val="000000"/>
                </a:solidFill>
                <a:latin typeface="Arial"/>
                <a:ea typeface="ＭＳ Ｐゴシック"/>
              </a:rPr>
              <a:t>Les grilles indiciaires applicables aux corps et cadres d’emplois revalorisés à compter de 2016, et ne relevant pas des grilles type annexées au protocole ;</a:t>
            </a:r>
            <a:endParaRPr/>
          </a:p>
          <a:p>
            <a:pPr>
              <a:lnSpc>
                <a:spcPct val="100000"/>
              </a:lnSpc>
            </a:pPr>
            <a:endParaRPr/>
          </a:p>
          <a:p>
            <a:pPr>
              <a:lnSpc>
                <a:spcPct val="100000"/>
              </a:lnSpc>
            </a:pP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8" name="CustomShape 1"/>
          <p:cNvSpPr/>
          <p:nvPr/>
        </p:nvSpPr>
        <p:spPr>
          <a:xfrm>
            <a:off x="457200" y="274680"/>
            <a:ext cx="8228880" cy="240480"/>
          </a:xfrm>
          <a:prstGeom prst="rect">
            <a:avLst/>
          </a:prstGeom>
          <a:noFill/>
          <a:ln>
            <a:noFill/>
          </a:ln>
        </p:spPr>
      </p:sp>
      <p:sp>
        <p:nvSpPr>
          <p:cNvPr id="239" name="CustomShape 2"/>
          <p:cNvSpPr/>
          <p:nvPr/>
        </p:nvSpPr>
        <p:spPr>
          <a:xfrm>
            <a:off x="457200" y="910080"/>
            <a:ext cx="8228880" cy="4054680"/>
          </a:xfrm>
          <a:prstGeom prst="rect">
            <a:avLst/>
          </a:prstGeom>
          <a:noFill/>
          <a:ln>
            <a:noFill/>
          </a:ln>
        </p:spPr>
        <p:txBody>
          <a:bodyPr lIns="90000" rIns="90000" tIns="45000" bIns="45000"/>
          <a:p>
            <a:pPr algn="ctr">
              <a:lnSpc>
                <a:spcPct val="100000"/>
              </a:lnSpc>
            </a:pPr>
            <a:endParaRPr/>
          </a:p>
          <a:p>
            <a:pPr algn="ctr">
              <a:lnSpc>
                <a:spcPct val="100000"/>
              </a:lnSpc>
            </a:pPr>
            <a:endParaRPr/>
          </a:p>
          <a:p>
            <a:pPr algn="ctr">
              <a:lnSpc>
                <a:spcPct val="100000"/>
              </a:lnSpc>
            </a:pPr>
            <a:endParaRPr/>
          </a:p>
          <a:p>
            <a:pPr algn="ctr">
              <a:lnSpc>
                <a:spcPct val="100000"/>
              </a:lnSpc>
            </a:pPr>
            <a:r>
              <a:rPr b="1" lang="fr-FR" sz="2000" u="sng">
                <a:solidFill>
                  <a:srgbClr val="000000"/>
                </a:solidFill>
                <a:latin typeface="Section-Bold"/>
                <a:ea typeface="ＭＳ Ｐゴシック"/>
              </a:rPr>
              <a:t>PRESENTATION DES GRILLES ET PROJETS DE DECRET </a:t>
            </a:r>
            <a:endParaRPr/>
          </a:p>
          <a:p>
            <a:pPr algn="ctr">
              <a:lnSpc>
                <a:spcPct val="100000"/>
              </a:lnSpc>
            </a:pPr>
            <a:endParaRPr/>
          </a:p>
          <a:p>
            <a:pPr algn="ctr">
              <a:lnSpc>
                <a:spcPct val="100000"/>
              </a:lnSpc>
            </a:pPr>
            <a:r>
              <a:rPr b="1" lang="fr-FR" sz="2000" u="sng">
                <a:solidFill>
                  <a:srgbClr val="000000"/>
                </a:solidFill>
                <a:latin typeface="Section-Bold"/>
                <a:ea typeface="ＭＳ Ｐゴシック"/>
              </a:rPr>
              <a:t>DES CORPS ET CADRES D’EMPLOIS</a:t>
            </a:r>
            <a:endParaRPr/>
          </a:p>
          <a:p>
            <a:pPr algn="ctr">
              <a:lnSpc>
                <a:spcPct val="100000"/>
              </a:lnSpc>
            </a:pPr>
            <a:endParaRPr/>
          </a:p>
          <a:p>
            <a:pPr algn="ctr">
              <a:lnSpc>
                <a:spcPct val="100000"/>
              </a:lnSpc>
            </a:pPr>
            <a:r>
              <a:rPr b="1" lang="fr-FR" sz="2000" u="sng">
                <a:solidFill>
                  <a:srgbClr val="000000"/>
                </a:solidFill>
                <a:latin typeface="Section-Bold"/>
                <a:ea typeface="ＭＳ Ｐゴシック"/>
              </a:rPr>
              <a:t>PARAMEDICAUX</a:t>
            </a:r>
            <a:endParaRPr/>
          </a:p>
          <a:p>
            <a:pPr algn="ctr">
              <a:lnSpc>
                <a:spcPct val="100000"/>
              </a:lnSpc>
            </a:pPr>
            <a:endParaRPr/>
          </a:p>
          <a:p>
            <a:pPr algn="just">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240" name="CustomShape 3"/>
          <p:cNvSpPr/>
          <p:nvPr/>
        </p:nvSpPr>
        <p:spPr>
          <a:xfrm>
            <a:off x="7436520" y="274680"/>
            <a:ext cx="1240560" cy="240480"/>
          </a:xfrm>
          <a:prstGeom prst="rect">
            <a:avLst/>
          </a:prstGeom>
          <a:noFill/>
          <a:ln>
            <a:noFill/>
          </a:ln>
        </p:spPr>
      </p:sp>
      <p:sp>
        <p:nvSpPr>
          <p:cNvPr id="241" name="CustomShape 4"/>
          <p:cNvSpPr/>
          <p:nvPr/>
        </p:nvSpPr>
        <p:spPr>
          <a:xfrm>
            <a:off x="457200" y="6450480"/>
            <a:ext cx="6505920" cy="198720"/>
          </a:xfrm>
          <a:prstGeom prst="rect">
            <a:avLst/>
          </a:prstGeom>
          <a:noFill/>
          <a:ln>
            <a:noFill/>
          </a:ln>
        </p:spPr>
      </p:sp>
      <p:sp>
        <p:nvSpPr>
          <p:cNvPr id="242" name="CustomShape 5"/>
          <p:cNvSpPr/>
          <p:nvPr/>
        </p:nvSpPr>
        <p:spPr>
          <a:xfrm>
            <a:off x="2249640" y="6400800"/>
            <a:ext cx="2133000" cy="475560"/>
          </a:xfrm>
          <a:prstGeom prst="rect">
            <a:avLst/>
          </a:prstGeom>
          <a:noFill/>
          <a:ln>
            <a:noFill/>
          </a:ln>
        </p:spPr>
        <p:txBody>
          <a:bodyPr lIns="90000" rIns="90000" tIns="45000" bIns="45000"/>
          <a:p>
            <a:pPr>
              <a:lnSpc>
                <a:spcPct val="100000"/>
              </a:lnSpc>
            </a:pPr>
            <a:fld id="{64A9F844-0E7E-42CC-BC04-D9818900B61A}" type="slidenum">
              <a:rPr lang="fr-FR" sz="1400">
                <a:solidFill>
                  <a:srgbClr val="000000"/>
                </a:solidFill>
                <a:latin typeface="Arial"/>
                <a:ea typeface="ＭＳ Ｐゴシック"/>
              </a:rPr>
              <a:t>&lt;numéro&gt;</a:t>
            </a:fld>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3" name="CustomShape 1"/>
          <p:cNvSpPr/>
          <p:nvPr/>
        </p:nvSpPr>
        <p:spPr>
          <a:xfrm>
            <a:off x="457200" y="274680"/>
            <a:ext cx="8228880" cy="240480"/>
          </a:xfrm>
          <a:prstGeom prst="rect">
            <a:avLst/>
          </a:prstGeom>
          <a:noFill/>
          <a:ln>
            <a:noFill/>
          </a:ln>
        </p:spPr>
      </p:sp>
      <p:sp>
        <p:nvSpPr>
          <p:cNvPr id="244" name="CustomShape 2"/>
          <p:cNvSpPr/>
          <p:nvPr/>
        </p:nvSpPr>
        <p:spPr>
          <a:xfrm>
            <a:off x="7436520" y="274680"/>
            <a:ext cx="1240560" cy="240480"/>
          </a:xfrm>
          <a:prstGeom prst="rect">
            <a:avLst/>
          </a:prstGeom>
          <a:noFill/>
          <a:ln>
            <a:noFill/>
          </a:ln>
        </p:spPr>
      </p:sp>
      <p:sp>
        <p:nvSpPr>
          <p:cNvPr id="245"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25047C60-1D67-48D6-BDA5-70A00D580AE2}" type="slidenum">
              <a:rPr lang="fr-FR" sz="1400">
                <a:solidFill>
                  <a:srgbClr val="000000"/>
                </a:solidFill>
                <a:latin typeface="Arial"/>
                <a:ea typeface="ＭＳ Ｐゴシック"/>
              </a:rPr>
              <a:t>&lt;numéro&gt;</a:t>
            </a:fld>
            <a:endParaRPr/>
          </a:p>
        </p:txBody>
      </p:sp>
      <p:sp>
        <p:nvSpPr>
          <p:cNvPr id="246"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247" name="CustomShape 5"/>
          <p:cNvSpPr/>
          <p:nvPr/>
        </p:nvSpPr>
        <p:spPr>
          <a:xfrm>
            <a:off x="372240" y="515880"/>
            <a:ext cx="8462880" cy="1194588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La grille B PARAMEDICAL</a:t>
            </a:r>
            <a:endParaRPr/>
          </a:p>
          <a:p>
            <a:pPr algn="ctr">
              <a:lnSpc>
                <a:spcPct val="100000"/>
              </a:lnSpc>
            </a:pPr>
            <a:endParaRPr/>
          </a:p>
          <a:p>
            <a:pPr algn="just">
              <a:lnSpc>
                <a:spcPct val="100000"/>
              </a:lnSpc>
              <a:buFont typeface="Arial"/>
              <a:buChar char="•"/>
            </a:pPr>
            <a:r>
              <a:rPr lang="fr-FR" sz="2000">
                <a:solidFill>
                  <a:srgbClr val="000000"/>
                </a:solidFill>
                <a:latin typeface="Section-Medium"/>
                <a:ea typeface="ＭＳ Ｐゴシック"/>
              </a:rPr>
              <a:t>A compter du 1</a:t>
            </a:r>
            <a:r>
              <a:rPr lang="fr-FR" sz="2000" baseline="30000">
                <a:solidFill>
                  <a:srgbClr val="000000"/>
                </a:solidFill>
                <a:latin typeface="Section-Medium"/>
                <a:ea typeface="ＭＳ Ｐゴシック"/>
              </a:rPr>
              <a:t>er</a:t>
            </a:r>
            <a:r>
              <a:rPr lang="fr-FR" sz="2000">
                <a:solidFill>
                  <a:srgbClr val="000000"/>
                </a:solidFill>
                <a:latin typeface="Section-Medium"/>
                <a:ea typeface="ＭＳ Ｐゴシック"/>
              </a:rPr>
              <a:t> janvier 2016 :</a:t>
            </a:r>
            <a:endParaRPr/>
          </a:p>
          <a:p>
            <a:pPr algn="just">
              <a:lnSpc>
                <a:spcPct val="100000"/>
              </a:lnSpc>
            </a:pPr>
            <a:endParaRPr/>
          </a:p>
          <a:p>
            <a:pPr lvl="1" algn="just">
              <a:lnSpc>
                <a:spcPct val="100000"/>
              </a:lnSpc>
              <a:buFont typeface="Arial"/>
              <a:buChar char="•"/>
            </a:pPr>
            <a:r>
              <a:rPr lang="fr-FR" sz="2000">
                <a:solidFill>
                  <a:srgbClr val="000000"/>
                </a:solidFill>
                <a:latin typeface="Section-Medium"/>
                <a:ea typeface="ＭＳ Ｐゴシック"/>
              </a:rPr>
              <a:t>Ajout de 6 points d’IM à l’ensemble des échelons de la grille, dans le cadre de l’opération de transfert primes / points.</a:t>
            </a:r>
            <a:endParaRPr/>
          </a:p>
          <a:p>
            <a:pPr algn="just">
              <a:lnSpc>
                <a:spcPct val="100000"/>
              </a:lnSpc>
            </a:pPr>
            <a:endParaRPr/>
          </a:p>
          <a:p>
            <a:pPr algn="just">
              <a:lnSpc>
                <a:spcPct val="100000"/>
              </a:lnSpc>
              <a:buFont typeface="Arial"/>
              <a:buChar char="•"/>
            </a:pPr>
            <a:r>
              <a:rPr lang="fr-FR" sz="2000">
                <a:solidFill>
                  <a:srgbClr val="000000"/>
                </a:solidFill>
                <a:latin typeface="Section-Medium"/>
                <a:ea typeface="ＭＳ Ｐゴシック"/>
              </a:rPr>
              <a:t>A compter du 1</a:t>
            </a:r>
            <a:r>
              <a:rPr lang="fr-FR" sz="2000" baseline="30000">
                <a:solidFill>
                  <a:srgbClr val="000000"/>
                </a:solidFill>
                <a:latin typeface="Section-Medium"/>
                <a:ea typeface="ＭＳ Ｐゴシック"/>
              </a:rPr>
              <a:t>er</a:t>
            </a:r>
            <a:r>
              <a:rPr lang="fr-FR" sz="2000">
                <a:solidFill>
                  <a:srgbClr val="000000"/>
                </a:solidFill>
                <a:latin typeface="Section-Medium"/>
                <a:ea typeface="ＭＳ Ｐゴシック"/>
              </a:rPr>
              <a:t> janvier 2017 :</a:t>
            </a:r>
            <a:endParaRPr/>
          </a:p>
          <a:p>
            <a:pPr algn="just">
              <a:lnSpc>
                <a:spcPct val="100000"/>
              </a:lnSpc>
            </a:pPr>
            <a:endParaRPr/>
          </a:p>
          <a:p>
            <a:pPr lvl="1" algn="just">
              <a:lnSpc>
                <a:spcPct val="100000"/>
              </a:lnSpc>
              <a:buFont typeface="Arial"/>
              <a:buChar char="•"/>
            </a:pPr>
            <a:r>
              <a:rPr lang="fr-FR" sz="2000">
                <a:solidFill>
                  <a:srgbClr val="000000"/>
                </a:solidFill>
                <a:latin typeface="Section-Medium"/>
                <a:ea typeface="ＭＳ Ｐゴシック"/>
              </a:rPr>
              <a:t>Rénovation de la grille selon les </a:t>
            </a:r>
            <a:r>
              <a:rPr b="1" lang="fr-FR" sz="2000">
                <a:solidFill>
                  <a:srgbClr val="000000"/>
                </a:solidFill>
                <a:latin typeface="Section-Medium"/>
                <a:ea typeface="ＭＳ Ｐゴシック"/>
              </a:rPr>
              <a:t>mêmes modalités, notamment les bornages, </a:t>
            </a:r>
            <a:r>
              <a:rPr lang="fr-FR" sz="2000">
                <a:solidFill>
                  <a:srgbClr val="000000"/>
                </a:solidFill>
                <a:latin typeface="Section-Medium"/>
                <a:ea typeface="ＭＳ Ｐゴシック"/>
              </a:rPr>
              <a:t>que celles retenues pour le B2 et B3. La durée du grade de recrutement passe de 25 à 24 ans, et celle du grade d’avancement de 19 à 21 ans  ;</a:t>
            </a:r>
            <a:endParaRPr/>
          </a:p>
          <a:p>
            <a:pPr lvl="1" algn="just">
              <a:lnSpc>
                <a:spcPct val="100000"/>
              </a:lnSpc>
              <a:buFont typeface="Arial"/>
              <a:buChar char="•"/>
            </a:pPr>
            <a:r>
              <a:rPr lang="fr-FR" sz="2000">
                <a:solidFill>
                  <a:srgbClr val="000000"/>
                </a:solidFill>
                <a:latin typeface="Section-Medium"/>
                <a:ea typeface="ＭＳ Ｐゴシック"/>
              </a:rPr>
              <a:t>La construction de la plage d’appel obéit au même principe que pour le B trois grades : aujourd’hui 5</a:t>
            </a:r>
            <a:r>
              <a:rPr lang="fr-FR" sz="2000" baseline="30000">
                <a:solidFill>
                  <a:srgbClr val="000000"/>
                </a:solidFill>
                <a:latin typeface="Section-Medium"/>
                <a:ea typeface="ＭＳ Ｐゴシック"/>
              </a:rPr>
              <a:t>e</a:t>
            </a:r>
            <a:r>
              <a:rPr lang="fr-FR" sz="2000">
                <a:solidFill>
                  <a:srgbClr val="000000"/>
                </a:solidFill>
                <a:latin typeface="Section-Medium"/>
                <a:ea typeface="ＭＳ Ｐゴシック"/>
              </a:rPr>
              <a:t> échelon +10 ans d’ancienneté ; à compter de 2017 : 2 ans dans le 4</a:t>
            </a:r>
            <a:r>
              <a:rPr lang="fr-FR" sz="2000" baseline="30000">
                <a:solidFill>
                  <a:srgbClr val="000000"/>
                </a:solidFill>
                <a:latin typeface="Section-Medium"/>
                <a:ea typeface="ＭＳ Ｐゴシック"/>
              </a:rPr>
              <a:t>e</a:t>
            </a:r>
            <a:r>
              <a:rPr lang="fr-FR" sz="2000">
                <a:solidFill>
                  <a:srgbClr val="000000"/>
                </a:solidFill>
                <a:latin typeface="Section-Medium"/>
                <a:ea typeface="ＭＳ Ｐゴシック"/>
              </a:rPr>
              <a:t> échelon (soit 10 ans également).</a:t>
            </a:r>
            <a:endParaRPr/>
          </a:p>
          <a:p>
            <a:pPr lvl="1" algn="just">
              <a:lnSpc>
                <a:spcPct val="100000"/>
              </a:lnSpc>
              <a:buFont typeface="Arial"/>
              <a:buChar char="•"/>
            </a:pPr>
            <a:r>
              <a:rPr lang="fr-FR" sz="2000">
                <a:solidFill>
                  <a:srgbClr val="000000"/>
                </a:solidFill>
                <a:latin typeface="Section-Medium"/>
                <a:ea typeface="ＭＳ Ｐゴシック"/>
              </a:rPr>
              <a:t>Le gain moyen 2016-2018 s’établit à </a:t>
            </a:r>
            <a:r>
              <a:rPr b="1" lang="fr-FR" sz="2000">
                <a:solidFill>
                  <a:srgbClr val="000000"/>
                </a:solidFill>
                <a:latin typeface="Section-Medium"/>
                <a:ea typeface="ＭＳ Ｐゴシック"/>
              </a:rPr>
              <a:t>15,2 points d’IM pour la FPE, 14,7 points pour la FPT et 14,5 points pour la FPH</a:t>
            </a:r>
            <a:r>
              <a:rPr lang="fr-FR" sz="2000">
                <a:solidFill>
                  <a:srgbClr val="000000"/>
                </a:solidFill>
                <a:latin typeface="Section-Medium"/>
                <a:ea typeface="ＭＳ Ｐゴシック"/>
              </a:rPr>
              <a:t>. </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ctr">
              <a:lnSpc>
                <a:spcPct val="100000"/>
              </a:lnSpc>
            </a:pPr>
            <a:endParaRPr/>
          </a:p>
          <a:p>
            <a:pPr algn="just">
              <a:lnSpc>
                <a:spcPct val="100000"/>
              </a:lnSpc>
            </a:pPr>
            <a:endParaRPr/>
          </a:p>
          <a:p>
            <a:pPr algn="ct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8" name="CustomShape 1"/>
          <p:cNvSpPr/>
          <p:nvPr/>
        </p:nvSpPr>
        <p:spPr>
          <a:xfrm>
            <a:off x="457200" y="274680"/>
            <a:ext cx="8228880" cy="240480"/>
          </a:xfrm>
          <a:prstGeom prst="rect">
            <a:avLst/>
          </a:prstGeom>
          <a:noFill/>
          <a:ln>
            <a:noFill/>
          </a:ln>
        </p:spPr>
      </p:sp>
      <p:sp>
        <p:nvSpPr>
          <p:cNvPr id="249" name="CustomShape 2"/>
          <p:cNvSpPr/>
          <p:nvPr/>
        </p:nvSpPr>
        <p:spPr>
          <a:xfrm>
            <a:off x="7436520" y="274680"/>
            <a:ext cx="1240560" cy="240480"/>
          </a:xfrm>
          <a:prstGeom prst="rect">
            <a:avLst/>
          </a:prstGeom>
          <a:noFill/>
          <a:ln>
            <a:noFill/>
          </a:ln>
        </p:spPr>
      </p:sp>
      <p:sp>
        <p:nvSpPr>
          <p:cNvPr id="250" name="CustomShape 3"/>
          <p:cNvSpPr/>
          <p:nvPr/>
        </p:nvSpPr>
        <p:spPr>
          <a:xfrm>
            <a:off x="457200" y="6450480"/>
            <a:ext cx="6505920" cy="198720"/>
          </a:xfrm>
          <a:prstGeom prst="rect">
            <a:avLst/>
          </a:prstGeom>
          <a:noFill/>
          <a:ln>
            <a:noFill/>
          </a:ln>
        </p:spPr>
      </p:sp>
      <p:sp>
        <p:nvSpPr>
          <p:cNvPr id="251" name="CustomShape 4"/>
          <p:cNvSpPr/>
          <p:nvPr/>
        </p:nvSpPr>
        <p:spPr>
          <a:xfrm>
            <a:off x="2249640" y="6400800"/>
            <a:ext cx="2133000" cy="475560"/>
          </a:xfrm>
          <a:prstGeom prst="rect">
            <a:avLst/>
          </a:prstGeom>
          <a:noFill/>
          <a:ln>
            <a:noFill/>
          </a:ln>
        </p:spPr>
        <p:txBody>
          <a:bodyPr lIns="90000" rIns="90000" tIns="45000" bIns="45000"/>
          <a:p>
            <a:pPr>
              <a:lnSpc>
                <a:spcPct val="100000"/>
              </a:lnSpc>
            </a:pPr>
            <a:fld id="{1F0230D5-C8B6-48D0-800F-588C1AA92350}" type="slidenum">
              <a:rPr lang="fr-FR" sz="1400">
                <a:solidFill>
                  <a:srgbClr val="000000"/>
                </a:solidFill>
                <a:latin typeface="Arial"/>
                <a:ea typeface="ＭＳ Ｐゴシック"/>
              </a:rPr>
              <a:t>&lt;numéro&gt;</a:t>
            </a:fld>
            <a:endParaRPr/>
          </a:p>
        </p:txBody>
      </p:sp>
      <p:pic>
        <p:nvPicPr>
          <p:cNvPr id="252" name="Picture 2" descr=""/>
          <p:cNvPicPr/>
          <p:nvPr/>
        </p:nvPicPr>
        <p:blipFill>
          <a:blip r:embed="rId1"/>
          <a:stretch>
            <a:fillRect/>
          </a:stretch>
        </p:blipFill>
        <p:spPr>
          <a:xfrm>
            <a:off x="708840" y="799920"/>
            <a:ext cx="7653600" cy="5411520"/>
          </a:xfrm>
          <a:prstGeom prst="rect">
            <a:avLst/>
          </a:prstGeom>
          <a:ln>
            <a:noFill/>
          </a:ln>
        </p:spPr>
      </p:pic>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3" name="CustomShape 1"/>
          <p:cNvSpPr/>
          <p:nvPr/>
        </p:nvSpPr>
        <p:spPr>
          <a:xfrm>
            <a:off x="457200" y="274680"/>
            <a:ext cx="8228880" cy="240480"/>
          </a:xfrm>
          <a:prstGeom prst="rect">
            <a:avLst/>
          </a:prstGeom>
          <a:noFill/>
          <a:ln>
            <a:noFill/>
          </a:ln>
        </p:spPr>
      </p:sp>
      <p:sp>
        <p:nvSpPr>
          <p:cNvPr id="254" name="CustomShape 2"/>
          <p:cNvSpPr/>
          <p:nvPr/>
        </p:nvSpPr>
        <p:spPr>
          <a:xfrm>
            <a:off x="7436520" y="274680"/>
            <a:ext cx="1240560" cy="240480"/>
          </a:xfrm>
          <a:prstGeom prst="rect">
            <a:avLst/>
          </a:prstGeom>
          <a:noFill/>
          <a:ln>
            <a:noFill/>
          </a:ln>
        </p:spPr>
      </p:sp>
      <p:sp>
        <p:nvSpPr>
          <p:cNvPr id="255"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48140035-8BA9-4A6E-ADA5-E6C336BBA900}" type="slidenum">
              <a:rPr lang="fr-FR" sz="1400">
                <a:solidFill>
                  <a:srgbClr val="000000"/>
                </a:solidFill>
                <a:latin typeface="Arial"/>
                <a:ea typeface="ＭＳ Ｐゴシック"/>
              </a:rPr>
              <a:t>&lt;numéro&gt;</a:t>
            </a:fld>
            <a:endParaRPr/>
          </a:p>
        </p:txBody>
      </p:sp>
      <p:sp>
        <p:nvSpPr>
          <p:cNvPr id="256"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257" name="CustomShape 5"/>
          <p:cNvSpPr/>
          <p:nvPr/>
        </p:nvSpPr>
        <p:spPr>
          <a:xfrm>
            <a:off x="372240" y="515880"/>
            <a:ext cx="8462880" cy="980892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 projet de décret B PARAMEDICAL</a:t>
            </a:r>
            <a:endParaRPr/>
          </a:p>
          <a:p>
            <a:pPr algn="ctr">
              <a:lnSpc>
                <a:spcPct val="100000"/>
              </a:lnSpc>
            </a:pPr>
            <a:r>
              <a:rPr b="1" lang="fr-FR" sz="2200" u="sng">
                <a:solidFill>
                  <a:srgbClr val="000000"/>
                </a:solidFill>
                <a:latin typeface="Section-Medium"/>
                <a:ea typeface="ＭＳ Ｐゴシック"/>
              </a:rPr>
              <a:t>Dispositions 1</a:t>
            </a:r>
            <a:r>
              <a:rPr b="1" lang="fr-FR" sz="2200" u="sng" baseline="30000">
                <a:solidFill>
                  <a:srgbClr val="000000"/>
                </a:solidFill>
                <a:latin typeface="Section-Medium"/>
                <a:ea typeface="ＭＳ Ｐゴシック"/>
              </a:rPr>
              <a:t>er</a:t>
            </a:r>
            <a:r>
              <a:rPr b="1" lang="fr-FR" sz="2200" u="sng">
                <a:solidFill>
                  <a:srgbClr val="000000"/>
                </a:solidFill>
                <a:latin typeface="Section-Medium"/>
                <a:ea typeface="ＭＳ Ｐゴシック"/>
              </a:rPr>
              <a:t> janvier 2016</a:t>
            </a:r>
            <a:endParaRPr/>
          </a:p>
          <a:p>
            <a:pPr algn="ctr">
              <a:lnSpc>
                <a:spcPct val="100000"/>
              </a:lnSpc>
            </a:pPr>
            <a:endParaRPr/>
          </a:p>
          <a:p>
            <a:pPr algn="just">
              <a:lnSpc>
                <a:spcPct val="100000"/>
              </a:lnSpc>
              <a:buFont typeface="Arial"/>
              <a:buChar char="•"/>
            </a:pPr>
            <a:r>
              <a:rPr lang="fr-FR" sz="2200">
                <a:solidFill>
                  <a:srgbClr val="000000"/>
                </a:solidFill>
                <a:latin typeface="Section-Medium"/>
                <a:ea typeface="ＭＳ Ｐゴシック"/>
              </a:rPr>
              <a:t>A compter du 1</a:t>
            </a:r>
            <a:r>
              <a:rPr lang="fr-FR" sz="2200" baseline="30000">
                <a:solidFill>
                  <a:srgbClr val="000000"/>
                </a:solidFill>
                <a:latin typeface="Section-Medium"/>
                <a:ea typeface="ＭＳ Ｐゴシック"/>
              </a:rPr>
              <a:t>er</a:t>
            </a:r>
            <a:r>
              <a:rPr lang="fr-FR" sz="2200">
                <a:solidFill>
                  <a:srgbClr val="000000"/>
                </a:solidFill>
                <a:latin typeface="Section-Medium"/>
                <a:ea typeface="ＭＳ Ｐゴシック"/>
              </a:rPr>
              <a:t> janvier 2016 :</a:t>
            </a:r>
            <a:endParaRPr/>
          </a:p>
          <a:p>
            <a:pPr algn="just">
              <a:lnSpc>
                <a:spcPct val="100000"/>
              </a:lnSpc>
            </a:pPr>
            <a:endParaRPr/>
          </a:p>
          <a:p>
            <a:pPr algn="just">
              <a:lnSpc>
                <a:spcPct val="100000"/>
              </a:lnSpc>
            </a:pPr>
            <a:endParaRPr/>
          </a:p>
          <a:p>
            <a:pPr lvl="1" algn="just">
              <a:lnSpc>
                <a:spcPct val="100000"/>
              </a:lnSpc>
              <a:buFont typeface="Arial"/>
              <a:buChar char="•"/>
            </a:pPr>
            <a:r>
              <a:rPr b="1" lang="fr-FR" sz="2200">
                <a:solidFill>
                  <a:srgbClr val="000000"/>
                </a:solidFill>
                <a:latin typeface="Section-Medium"/>
                <a:ea typeface="ＭＳ Ｐゴシック"/>
              </a:rPr>
              <a:t>Mise en cohérence des modalités d’avancement d’échelon avec les dispositions de l’article 148 de la loi de finances, </a:t>
            </a:r>
            <a:r>
              <a:rPr lang="fr-FR" sz="2200">
                <a:solidFill>
                  <a:srgbClr val="000000"/>
                </a:solidFill>
                <a:latin typeface="Section-Medium"/>
                <a:ea typeface="ＭＳ Ｐゴシック"/>
              </a:rPr>
              <a:t>pour les 3 corps infirmiers B de l’Etat et pour le corps des techniciens paramédicaux civils du ministère de la défense</a:t>
            </a:r>
            <a:endParaRPr/>
          </a:p>
          <a:p>
            <a:pPr algn="just">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Conservation des réductions et majorations d’ancienneté accordées et non utilisées au titre des années antérieures à l’année 2016 </a:t>
            </a:r>
            <a:endParaRPr/>
          </a:p>
          <a:p>
            <a:pPr algn="just">
              <a:lnSpc>
                <a:spcPct val="100000"/>
              </a:lnSpc>
            </a:pPr>
            <a:endParaRPr/>
          </a:p>
          <a:p>
            <a:pPr algn="ctr">
              <a:lnSpc>
                <a:spcPct val="100000"/>
              </a:lnSpc>
            </a:pPr>
            <a:endParaRPr/>
          </a:p>
          <a:p>
            <a:pPr algn="just">
              <a:lnSpc>
                <a:spcPct val="100000"/>
              </a:lnSpc>
            </a:pPr>
            <a:endParaRPr/>
          </a:p>
          <a:p>
            <a:pPr algn="ct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8" name="CustomShape 1"/>
          <p:cNvSpPr/>
          <p:nvPr/>
        </p:nvSpPr>
        <p:spPr>
          <a:xfrm>
            <a:off x="457200" y="274680"/>
            <a:ext cx="8228880" cy="240480"/>
          </a:xfrm>
          <a:prstGeom prst="rect">
            <a:avLst/>
          </a:prstGeom>
          <a:noFill/>
          <a:ln>
            <a:noFill/>
          </a:ln>
        </p:spPr>
      </p:sp>
      <p:sp>
        <p:nvSpPr>
          <p:cNvPr id="259" name="CustomShape 2"/>
          <p:cNvSpPr/>
          <p:nvPr/>
        </p:nvSpPr>
        <p:spPr>
          <a:xfrm>
            <a:off x="7436520" y="274680"/>
            <a:ext cx="1240560" cy="240480"/>
          </a:xfrm>
          <a:prstGeom prst="rect">
            <a:avLst/>
          </a:prstGeom>
          <a:noFill/>
          <a:ln>
            <a:noFill/>
          </a:ln>
        </p:spPr>
      </p:sp>
      <p:sp>
        <p:nvSpPr>
          <p:cNvPr id="260"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082ED5D3-BE9F-47A7-98E2-EE9CB73D502E}" type="slidenum">
              <a:rPr lang="fr-FR" sz="1400">
                <a:solidFill>
                  <a:srgbClr val="000000"/>
                </a:solidFill>
                <a:latin typeface="Arial"/>
                <a:ea typeface="ＭＳ Ｐゴシック"/>
              </a:rPr>
              <a:t>&lt;numéro&gt;</a:t>
            </a:fld>
            <a:endParaRPr/>
          </a:p>
        </p:txBody>
      </p:sp>
      <p:sp>
        <p:nvSpPr>
          <p:cNvPr id="261"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262" name="CustomShape 5"/>
          <p:cNvSpPr/>
          <p:nvPr/>
        </p:nvSpPr>
        <p:spPr>
          <a:xfrm>
            <a:off x="372240" y="515880"/>
            <a:ext cx="8462880" cy="846828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 projet de décret B PARAMEDICAL</a:t>
            </a:r>
            <a:endParaRPr/>
          </a:p>
          <a:p>
            <a:pPr algn="ctr">
              <a:lnSpc>
                <a:spcPct val="100000"/>
              </a:lnSpc>
            </a:pPr>
            <a:r>
              <a:rPr b="1" lang="fr-FR" sz="2200" u="sng">
                <a:solidFill>
                  <a:srgbClr val="000000"/>
                </a:solidFill>
                <a:latin typeface="Section-Medium"/>
                <a:ea typeface="ＭＳ Ｐゴシック"/>
              </a:rPr>
              <a:t>Dispositions 1</a:t>
            </a:r>
            <a:r>
              <a:rPr b="1" lang="fr-FR" sz="2200" u="sng" baseline="30000">
                <a:solidFill>
                  <a:srgbClr val="000000"/>
                </a:solidFill>
                <a:latin typeface="Section-Medium"/>
                <a:ea typeface="ＭＳ Ｐゴシック"/>
              </a:rPr>
              <a:t>er</a:t>
            </a:r>
            <a:r>
              <a:rPr b="1" lang="fr-FR" sz="2200" u="sng">
                <a:solidFill>
                  <a:srgbClr val="000000"/>
                </a:solidFill>
                <a:latin typeface="Section-Medium"/>
                <a:ea typeface="ＭＳ Ｐゴシック"/>
              </a:rPr>
              <a:t> janvier 2017</a:t>
            </a:r>
            <a:endParaRPr/>
          </a:p>
          <a:p>
            <a:pPr algn="just">
              <a:lnSpc>
                <a:spcPct val="100000"/>
              </a:lnSpc>
            </a:pPr>
            <a:endParaRPr/>
          </a:p>
          <a:p>
            <a:pPr algn="just">
              <a:lnSpc>
                <a:spcPct val="100000"/>
              </a:lnSpc>
              <a:buFont typeface="Arial"/>
              <a:buChar char="•"/>
            </a:pPr>
            <a:r>
              <a:rPr lang="fr-FR" sz="2200">
                <a:solidFill>
                  <a:srgbClr val="000000"/>
                </a:solidFill>
                <a:latin typeface="Section-Medium"/>
                <a:ea typeface="ＭＳ Ｐゴシック"/>
              </a:rPr>
              <a:t>A compter du 1</a:t>
            </a:r>
            <a:r>
              <a:rPr lang="fr-FR" sz="2200" baseline="30000">
                <a:solidFill>
                  <a:srgbClr val="000000"/>
                </a:solidFill>
                <a:latin typeface="Section-Medium"/>
                <a:ea typeface="ＭＳ Ｐゴシック"/>
              </a:rPr>
              <a:t>er</a:t>
            </a:r>
            <a:r>
              <a:rPr lang="fr-FR" sz="2200">
                <a:solidFill>
                  <a:srgbClr val="000000"/>
                </a:solidFill>
                <a:latin typeface="Section-Medium"/>
                <a:ea typeface="ＭＳ Ｐゴシック"/>
              </a:rPr>
              <a:t> janvier 2017 :</a:t>
            </a:r>
            <a:endParaRPr/>
          </a:p>
          <a:p>
            <a:pPr algn="just">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Les dispositions identiques (avancement d’échelon et de grade) applicables à l’ensemble des corps de catégorie B paramédicaux de l’Etat sont regroupées dans des dispositions statutaires communes.</a:t>
            </a:r>
            <a:endParaRPr/>
          </a:p>
          <a:p>
            <a:pPr algn="just">
              <a:lnSpc>
                <a:spcPct val="100000"/>
              </a:lnSpc>
            </a:pPr>
            <a:endParaRPr/>
          </a:p>
          <a:p>
            <a:pPr algn="just">
              <a:lnSpc>
                <a:spcPct val="100000"/>
              </a:lnSpc>
            </a:pPr>
            <a:endParaRPr/>
          </a:p>
          <a:p>
            <a:pPr algn="just">
              <a:lnSpc>
                <a:spcPct val="100000"/>
              </a:lnSpc>
            </a:pPr>
            <a:endParaRPr/>
          </a:p>
          <a:p>
            <a:pPr algn="ctr">
              <a:lnSpc>
                <a:spcPct val="100000"/>
              </a:lnSpc>
            </a:pPr>
            <a:endParaRPr/>
          </a:p>
          <a:p>
            <a:pPr algn="just">
              <a:lnSpc>
                <a:spcPct val="100000"/>
              </a:lnSpc>
            </a:pPr>
            <a:endParaRPr/>
          </a:p>
          <a:p>
            <a:pPr algn="ct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3" name="CustomShape 1"/>
          <p:cNvSpPr/>
          <p:nvPr/>
        </p:nvSpPr>
        <p:spPr>
          <a:xfrm>
            <a:off x="457200" y="274680"/>
            <a:ext cx="8228880" cy="240480"/>
          </a:xfrm>
          <a:prstGeom prst="rect">
            <a:avLst/>
          </a:prstGeom>
          <a:noFill/>
          <a:ln>
            <a:noFill/>
          </a:ln>
        </p:spPr>
      </p:sp>
      <p:sp>
        <p:nvSpPr>
          <p:cNvPr id="264" name="CustomShape 2"/>
          <p:cNvSpPr/>
          <p:nvPr/>
        </p:nvSpPr>
        <p:spPr>
          <a:xfrm>
            <a:off x="7436520" y="274680"/>
            <a:ext cx="1240560" cy="240480"/>
          </a:xfrm>
          <a:prstGeom prst="rect">
            <a:avLst/>
          </a:prstGeom>
          <a:noFill/>
          <a:ln>
            <a:noFill/>
          </a:ln>
        </p:spPr>
      </p:sp>
      <p:sp>
        <p:nvSpPr>
          <p:cNvPr id="265"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CF263C3F-FEED-42A0-8161-90DEC60B7130}" type="slidenum">
              <a:rPr lang="fr-FR" sz="1400">
                <a:solidFill>
                  <a:srgbClr val="000000"/>
                </a:solidFill>
                <a:latin typeface="Arial"/>
                <a:ea typeface="ＭＳ Ｐゴシック"/>
              </a:rPr>
              <a:t>&lt;numéro&gt;</a:t>
            </a:fld>
            <a:endParaRPr/>
          </a:p>
        </p:txBody>
      </p:sp>
      <p:sp>
        <p:nvSpPr>
          <p:cNvPr id="266"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267" name="CustomShape 5"/>
          <p:cNvSpPr/>
          <p:nvPr/>
        </p:nvSpPr>
        <p:spPr>
          <a:xfrm>
            <a:off x="372240" y="515880"/>
            <a:ext cx="8462880" cy="1249020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Les grilles A PARAMEDICAL</a:t>
            </a:r>
            <a:endParaRPr/>
          </a:p>
          <a:p>
            <a:pPr algn="ctr">
              <a:lnSpc>
                <a:spcPct val="100000"/>
              </a:lnSpc>
            </a:pPr>
            <a:endParaRPr/>
          </a:p>
          <a:p>
            <a:pPr algn="just">
              <a:lnSpc>
                <a:spcPct val="100000"/>
              </a:lnSpc>
              <a:buFont typeface="Arial"/>
              <a:buChar char="•"/>
            </a:pPr>
            <a:r>
              <a:rPr b="1" lang="fr-FR" sz="2200" u="sng">
                <a:solidFill>
                  <a:srgbClr val="000000"/>
                </a:solidFill>
                <a:latin typeface="Section-Medium"/>
                <a:ea typeface="ＭＳ Ｐゴシック"/>
              </a:rPr>
              <a:t>Remarque liminaire </a:t>
            </a:r>
            <a:r>
              <a:rPr lang="fr-FR" sz="2200">
                <a:solidFill>
                  <a:srgbClr val="000000"/>
                </a:solidFill>
                <a:latin typeface="Section-Medium"/>
                <a:ea typeface="ＭＳ Ｐゴシック"/>
              </a:rPr>
              <a:t>:</a:t>
            </a:r>
            <a:endParaRPr/>
          </a:p>
          <a:p>
            <a:pPr algn="just">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Les grilles applicables aux infirmiers diplômés de l’Etat sont structurées différemment dans le versant FPH et dans les versants FPE et FPT. La différence dans les modalités d’accès à la catégorie A infirmiers lors de la création des corps et cadres d’emplois expliquant cette différence de structure (existence de deux classes dans le premier grade pour la FPE et la FPT)</a:t>
            </a:r>
            <a:endParaRPr/>
          </a:p>
          <a:p>
            <a:pPr algn="just">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Un </a:t>
            </a:r>
            <a:r>
              <a:rPr b="1" lang="fr-FR" sz="2200">
                <a:solidFill>
                  <a:srgbClr val="000000"/>
                </a:solidFill>
                <a:latin typeface="Section-Medium"/>
                <a:ea typeface="ＭＳ Ｐゴシック"/>
              </a:rPr>
              <a:t>travail de rapprochement des grilles </a:t>
            </a:r>
            <a:r>
              <a:rPr lang="fr-FR" sz="2200">
                <a:solidFill>
                  <a:srgbClr val="000000"/>
                </a:solidFill>
                <a:latin typeface="Section-Medium"/>
                <a:ea typeface="ＭＳ Ｐゴシック"/>
              </a:rPr>
              <a:t>est encore engagé dans le cadre de PPCR, dans le sens d’une </a:t>
            </a:r>
            <a:r>
              <a:rPr b="1" lang="fr-FR" sz="2200">
                <a:solidFill>
                  <a:srgbClr val="000000"/>
                </a:solidFill>
                <a:latin typeface="Section-Medium"/>
                <a:ea typeface="ＭＳ Ｐゴシック"/>
              </a:rPr>
              <a:t>convergence totale des grilles 3 FP qui doit intervenir en 2022.</a:t>
            </a:r>
            <a:endParaRPr/>
          </a:p>
          <a:p>
            <a:pPr algn="just">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Les écarts indiciaires entre la </a:t>
            </a:r>
            <a:r>
              <a:rPr b="1" lang="fr-FR" sz="2200">
                <a:solidFill>
                  <a:srgbClr val="000000"/>
                </a:solidFill>
                <a:latin typeface="Section-Medium"/>
                <a:ea typeface="ＭＳ Ｐゴシック"/>
              </a:rPr>
              <a:t>classe normale et la classe supérieure </a:t>
            </a:r>
            <a:r>
              <a:rPr lang="fr-FR" sz="2200">
                <a:solidFill>
                  <a:srgbClr val="000000"/>
                </a:solidFill>
                <a:latin typeface="Section-Medium"/>
                <a:ea typeface="ＭＳ Ｐゴシック"/>
              </a:rPr>
              <a:t>ont ainsi été sensiblement diminués.</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ctr">
              <a:lnSpc>
                <a:spcPct val="100000"/>
              </a:lnSpc>
            </a:pPr>
            <a:endParaRPr/>
          </a:p>
          <a:p>
            <a:pPr algn="just">
              <a:lnSpc>
                <a:spcPct val="100000"/>
              </a:lnSpc>
            </a:pPr>
            <a:endParaRPr/>
          </a:p>
          <a:p>
            <a:pPr algn="ct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8" name="CustomShape 1"/>
          <p:cNvSpPr/>
          <p:nvPr/>
        </p:nvSpPr>
        <p:spPr>
          <a:xfrm>
            <a:off x="457200" y="274680"/>
            <a:ext cx="8228880" cy="240480"/>
          </a:xfrm>
          <a:prstGeom prst="rect">
            <a:avLst/>
          </a:prstGeom>
          <a:noFill/>
          <a:ln>
            <a:noFill/>
          </a:ln>
        </p:spPr>
      </p:sp>
      <p:sp>
        <p:nvSpPr>
          <p:cNvPr id="269" name="CustomShape 2"/>
          <p:cNvSpPr/>
          <p:nvPr/>
        </p:nvSpPr>
        <p:spPr>
          <a:xfrm>
            <a:off x="7436520" y="274680"/>
            <a:ext cx="1240560" cy="240480"/>
          </a:xfrm>
          <a:prstGeom prst="rect">
            <a:avLst/>
          </a:prstGeom>
          <a:noFill/>
          <a:ln>
            <a:noFill/>
          </a:ln>
        </p:spPr>
      </p:sp>
      <p:sp>
        <p:nvSpPr>
          <p:cNvPr id="270"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F541DE4B-0D19-4B02-B933-42B9B9492134}" type="slidenum">
              <a:rPr lang="fr-FR" sz="1400">
                <a:solidFill>
                  <a:srgbClr val="000000"/>
                </a:solidFill>
                <a:latin typeface="Arial"/>
                <a:ea typeface="ＭＳ Ｐゴシック"/>
              </a:rPr>
              <a:t>&lt;numéro&gt;</a:t>
            </a:fld>
            <a:endParaRPr/>
          </a:p>
        </p:txBody>
      </p:sp>
      <p:sp>
        <p:nvSpPr>
          <p:cNvPr id="271"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272" name="CustomShape 5"/>
          <p:cNvSpPr/>
          <p:nvPr/>
        </p:nvSpPr>
        <p:spPr>
          <a:xfrm>
            <a:off x="372240" y="429840"/>
            <a:ext cx="8462880" cy="846828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Les grilles A PARAMEDICAL</a:t>
            </a:r>
            <a:endParaRPr/>
          </a:p>
          <a:p>
            <a:pPr algn="ctr">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Au 1er janvier 2016, 4 points d’IM sont injectés dans les grilles, correspondant à la première phase du transfert primes / points de la catégorie A (9 points au total sur 2016 /2017).</a:t>
            </a:r>
            <a:endParaRPr/>
          </a:p>
          <a:p>
            <a:pPr lvl="1" algn="just">
              <a:lnSpc>
                <a:spcPct val="100000"/>
              </a:lnSpc>
              <a:buFont typeface="Arial"/>
              <a:buChar char="•"/>
            </a:pPr>
            <a:r>
              <a:rPr b="1" lang="fr-FR" sz="2200">
                <a:solidFill>
                  <a:srgbClr val="000000"/>
                </a:solidFill>
                <a:latin typeface="Section-Medium"/>
                <a:ea typeface="ＭＳ Ｐゴシック"/>
              </a:rPr>
              <a:t>Méthodologie de construction des grilles aux corps et cadres d’emplois infirmiers :</a:t>
            </a:r>
            <a:endParaRPr/>
          </a:p>
          <a:p>
            <a:pPr lvl="2" algn="just">
              <a:lnSpc>
                <a:spcPct val="100000"/>
              </a:lnSpc>
              <a:buFont typeface="Arial"/>
              <a:buChar char="•"/>
            </a:pPr>
            <a:r>
              <a:rPr lang="fr-FR" sz="2200">
                <a:solidFill>
                  <a:srgbClr val="000000"/>
                </a:solidFill>
                <a:latin typeface="Section-Medium"/>
                <a:ea typeface="ＭＳ Ｐゴシック"/>
              </a:rPr>
              <a:t>L’indice de début des corps et cadres d’emplois infirmiers A évolue dans les mêmes conditions que l’indice de début des attachés, pour atteindre </a:t>
            </a:r>
            <a:r>
              <a:rPr b="1" lang="fr-FR" sz="2200">
                <a:solidFill>
                  <a:srgbClr val="000000"/>
                </a:solidFill>
                <a:latin typeface="Section-Medium"/>
                <a:ea typeface="ＭＳ Ｐゴシック"/>
              </a:rPr>
              <a:t>l’IB 444 en 2019</a:t>
            </a:r>
            <a:r>
              <a:rPr lang="fr-FR" sz="2200">
                <a:solidFill>
                  <a:srgbClr val="000000"/>
                </a:solidFill>
                <a:latin typeface="Section-Medium"/>
                <a:ea typeface="ＭＳ Ｐゴシック"/>
              </a:rPr>
              <a:t>.</a:t>
            </a:r>
            <a:endParaRPr/>
          </a:p>
          <a:p>
            <a:pPr lvl="2" algn="just">
              <a:lnSpc>
                <a:spcPct val="100000"/>
              </a:lnSpc>
              <a:buFont typeface="Arial"/>
              <a:buChar char="•"/>
            </a:pPr>
            <a:r>
              <a:rPr b="1" lang="fr-FR" sz="2200">
                <a:solidFill>
                  <a:srgbClr val="000000"/>
                </a:solidFill>
                <a:latin typeface="Section-Medium"/>
                <a:ea typeface="ＭＳ Ｐゴシック"/>
              </a:rPr>
              <a:t>Les équilibres indiciaires internes à la filière paramédicale sont préservés. </a:t>
            </a:r>
            <a:r>
              <a:rPr lang="fr-FR" sz="2200">
                <a:solidFill>
                  <a:srgbClr val="000000"/>
                </a:solidFill>
                <a:latin typeface="Section-Medium"/>
                <a:ea typeface="ＭＳ Ｐゴシック"/>
              </a:rPr>
              <a:t>La progression au sein des corps/cadres d’emplois s’inscrit dans le cadre d’un parcours de formation diplômant : l’indice terminal du 1</a:t>
            </a:r>
            <a:r>
              <a:rPr lang="fr-FR" sz="2200" baseline="30000">
                <a:solidFill>
                  <a:srgbClr val="000000"/>
                </a:solidFill>
                <a:latin typeface="Section-Medium"/>
                <a:ea typeface="ＭＳ Ｐゴシック"/>
              </a:rPr>
              <a:t>er</a:t>
            </a:r>
            <a:r>
              <a:rPr lang="fr-FR" sz="2200">
                <a:solidFill>
                  <a:srgbClr val="000000"/>
                </a:solidFill>
                <a:latin typeface="Section-Medium"/>
                <a:ea typeface="ＭＳ Ｐゴシック"/>
              </a:rPr>
              <a:t> grade des corps et cadres d’emplois de cadres de santé suit celui des attachés (IB 821 en 2019).</a:t>
            </a:r>
            <a:endParaRPr/>
          </a:p>
          <a:p>
            <a:pPr lvl="2" algn="just">
              <a:lnSpc>
                <a:spcPct val="100000"/>
              </a:lnSpc>
              <a:buFont typeface="Arial"/>
              <a:buChar char="•"/>
            </a:pPr>
            <a:r>
              <a:rPr lang="fr-FR" sz="2200">
                <a:solidFill>
                  <a:srgbClr val="000000"/>
                </a:solidFill>
                <a:latin typeface="Section-Medium"/>
                <a:ea typeface="ＭＳ Ｐゴシック"/>
              </a:rPr>
              <a:t>Les bornes sommitales des corps et cadres d’emplois infirmiers et infirmiers spécialisés ont été construits par cohérence avec ce bornage, tout en garantissant l’écart existant aujourd’hui avec le B paramédical (40 points d’IM pour les IDE, environ 65 points d’IM pour les IBODE/puéricultrices, et environ 80 points d’IM pour le sommet de la carrière IADE.) </a:t>
            </a:r>
            <a:endParaRPr/>
          </a:p>
        </p:txBody>
      </p:sp>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3" name="CustomShape 1"/>
          <p:cNvSpPr/>
          <p:nvPr/>
        </p:nvSpPr>
        <p:spPr>
          <a:xfrm>
            <a:off x="457200" y="274680"/>
            <a:ext cx="8228880" cy="240480"/>
          </a:xfrm>
          <a:prstGeom prst="rect">
            <a:avLst/>
          </a:prstGeom>
          <a:noFill/>
          <a:ln>
            <a:noFill/>
          </a:ln>
        </p:spPr>
      </p:sp>
      <p:sp>
        <p:nvSpPr>
          <p:cNvPr id="274" name="CustomShape 2"/>
          <p:cNvSpPr/>
          <p:nvPr/>
        </p:nvSpPr>
        <p:spPr>
          <a:xfrm>
            <a:off x="7436520" y="274680"/>
            <a:ext cx="1240560" cy="240480"/>
          </a:xfrm>
          <a:prstGeom prst="rect">
            <a:avLst/>
          </a:prstGeom>
          <a:noFill/>
          <a:ln>
            <a:noFill/>
          </a:ln>
        </p:spPr>
      </p:sp>
      <p:sp>
        <p:nvSpPr>
          <p:cNvPr id="275"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1DA6D73C-2C48-4A2D-A4DF-4111792FD7DF}" type="slidenum">
              <a:rPr lang="fr-FR" sz="1400">
                <a:solidFill>
                  <a:srgbClr val="000000"/>
                </a:solidFill>
                <a:latin typeface="Arial"/>
                <a:ea typeface="ＭＳ Ｐゴシック"/>
              </a:rPr>
              <a:t>&lt;numéro&gt;</a:t>
            </a:fld>
            <a:endParaRPr/>
          </a:p>
        </p:txBody>
      </p:sp>
      <p:sp>
        <p:nvSpPr>
          <p:cNvPr id="276"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277" name="CustomShape 5"/>
          <p:cNvSpPr/>
          <p:nvPr/>
        </p:nvSpPr>
        <p:spPr>
          <a:xfrm>
            <a:off x="372240" y="1125360"/>
            <a:ext cx="8462880" cy="1885824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Les grilles A PARAMEDICAL</a:t>
            </a:r>
            <a:endParaRPr/>
          </a:p>
          <a:p>
            <a:pPr algn="ctr">
              <a:lnSpc>
                <a:spcPct val="100000"/>
              </a:lnSpc>
            </a:pPr>
            <a:endParaRPr/>
          </a:p>
          <a:p>
            <a:pPr algn="ctr">
              <a:lnSpc>
                <a:spcPct val="100000"/>
              </a:lnSpc>
            </a:pPr>
            <a:endParaRPr/>
          </a:p>
          <a:p>
            <a:pPr lvl="2" algn="just">
              <a:lnSpc>
                <a:spcPct val="100000"/>
              </a:lnSpc>
              <a:buFont typeface="Arial"/>
              <a:buChar char="•"/>
            </a:pPr>
            <a:r>
              <a:rPr b="1" lang="fr-FR" sz="2200">
                <a:solidFill>
                  <a:srgbClr val="000000"/>
                </a:solidFill>
                <a:latin typeface="Section-Medium"/>
                <a:ea typeface="ＭＳ Ｐゴシック"/>
              </a:rPr>
              <a:t>Le gain de points moyen s’établit à 19,2 points d’IM pour la FPE et la FPT (infirmiers diplômés d’Etat, et à 20,6 points pour la FPH, IDE et infirmiers spécialisés).</a:t>
            </a:r>
            <a:endParaRPr/>
          </a:p>
          <a:p>
            <a:pPr algn="just">
              <a:lnSpc>
                <a:spcPct val="100000"/>
              </a:lnSpc>
            </a:pPr>
            <a:endParaRPr/>
          </a:p>
          <a:p>
            <a:pPr lvl="2" algn="just">
              <a:lnSpc>
                <a:spcPct val="100000"/>
              </a:lnSpc>
              <a:buFont typeface="Arial"/>
              <a:buChar char="•"/>
            </a:pPr>
            <a:r>
              <a:rPr b="1" lang="fr-FR" sz="2200" u="sng">
                <a:solidFill>
                  <a:srgbClr val="ff0000"/>
                </a:solidFill>
                <a:latin typeface="Section-Medium"/>
                <a:ea typeface="ＭＳ Ｐゴシック"/>
              </a:rPr>
              <a:t>Erratum grille FPE/FPT </a:t>
            </a:r>
            <a:r>
              <a:rPr b="1" lang="fr-FR" sz="2200">
                <a:solidFill>
                  <a:srgbClr val="000000"/>
                </a:solidFill>
                <a:latin typeface="Section-Medium"/>
                <a:ea typeface="ＭＳ Ｐゴシック"/>
              </a:rPr>
              <a:t>: 2 indices de la classe normale des corps et cadres d’emplois infirmiers A en 2016, et 1 indice de la classe normale en 2017 ont fait l’objet d’une correction. (nouvelle version remise sur table)</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ctr">
              <a:lnSpc>
                <a:spcPct val="100000"/>
              </a:lnSpc>
            </a:pPr>
            <a:endParaRPr/>
          </a:p>
          <a:p>
            <a:pPr algn="just">
              <a:lnSpc>
                <a:spcPct val="100000"/>
              </a:lnSpc>
            </a:pPr>
            <a:endParaRPr/>
          </a:p>
          <a:p>
            <a:pPr algn="ct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ctr">
              <a:lnSpc>
                <a:spcPct val="100000"/>
              </a:lnSpc>
            </a:pPr>
            <a:endParaRPr/>
          </a:p>
          <a:p>
            <a:pPr algn="just">
              <a:lnSpc>
                <a:spcPct val="100000"/>
              </a:lnSpc>
            </a:pPr>
            <a:endParaRPr/>
          </a:p>
          <a:p>
            <a:pPr algn="ct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8" name="CustomShape 1"/>
          <p:cNvSpPr/>
          <p:nvPr/>
        </p:nvSpPr>
        <p:spPr>
          <a:xfrm>
            <a:off x="457200" y="274680"/>
            <a:ext cx="8228880" cy="240480"/>
          </a:xfrm>
          <a:prstGeom prst="rect">
            <a:avLst/>
          </a:prstGeom>
          <a:noFill/>
          <a:ln>
            <a:noFill/>
          </a:ln>
        </p:spPr>
      </p:sp>
      <p:sp>
        <p:nvSpPr>
          <p:cNvPr id="279" name="CustomShape 2"/>
          <p:cNvSpPr/>
          <p:nvPr/>
        </p:nvSpPr>
        <p:spPr>
          <a:xfrm>
            <a:off x="7436520" y="274680"/>
            <a:ext cx="1240560" cy="240480"/>
          </a:xfrm>
          <a:prstGeom prst="rect">
            <a:avLst/>
          </a:prstGeom>
          <a:noFill/>
          <a:ln>
            <a:noFill/>
          </a:ln>
        </p:spPr>
      </p:sp>
      <p:sp>
        <p:nvSpPr>
          <p:cNvPr id="280" name="CustomShape 3"/>
          <p:cNvSpPr/>
          <p:nvPr/>
        </p:nvSpPr>
        <p:spPr>
          <a:xfrm>
            <a:off x="457200" y="6450480"/>
            <a:ext cx="6505920" cy="198720"/>
          </a:xfrm>
          <a:prstGeom prst="rect">
            <a:avLst/>
          </a:prstGeom>
          <a:noFill/>
          <a:ln>
            <a:noFill/>
          </a:ln>
        </p:spPr>
      </p:sp>
      <p:sp>
        <p:nvSpPr>
          <p:cNvPr id="281" name="CustomShape 4"/>
          <p:cNvSpPr/>
          <p:nvPr/>
        </p:nvSpPr>
        <p:spPr>
          <a:xfrm>
            <a:off x="2249640" y="6400800"/>
            <a:ext cx="2133000" cy="475560"/>
          </a:xfrm>
          <a:prstGeom prst="rect">
            <a:avLst/>
          </a:prstGeom>
          <a:noFill/>
          <a:ln>
            <a:noFill/>
          </a:ln>
        </p:spPr>
        <p:txBody>
          <a:bodyPr lIns="90000" rIns="90000" tIns="45000" bIns="45000"/>
          <a:p>
            <a:pPr>
              <a:lnSpc>
                <a:spcPct val="100000"/>
              </a:lnSpc>
            </a:pPr>
            <a:fld id="{051690C3-AA37-432A-AFDE-0F3A2939570D}" type="slidenum">
              <a:rPr lang="fr-FR" sz="1400">
                <a:solidFill>
                  <a:srgbClr val="000000"/>
                </a:solidFill>
                <a:latin typeface="Arial"/>
                <a:ea typeface="ＭＳ Ｐゴシック"/>
              </a:rPr>
              <a:t>&lt;numéro&gt;</a:t>
            </a:fld>
            <a:endParaRPr/>
          </a:p>
        </p:txBody>
      </p:sp>
      <p:pic>
        <p:nvPicPr>
          <p:cNvPr id="282" name="Picture 2" descr=""/>
          <p:cNvPicPr/>
          <p:nvPr/>
        </p:nvPicPr>
        <p:blipFill>
          <a:blip r:embed="rId1"/>
          <a:stretch>
            <a:fillRect/>
          </a:stretch>
        </p:blipFill>
        <p:spPr>
          <a:xfrm>
            <a:off x="209520" y="839880"/>
            <a:ext cx="7934400" cy="5610240"/>
          </a:xfrm>
          <a:prstGeom prst="rect">
            <a:avLst/>
          </a:prstGeom>
          <a:ln>
            <a:noFill/>
          </a:ln>
        </p:spPr>
      </p:pic>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3" name="CustomShape 1"/>
          <p:cNvSpPr/>
          <p:nvPr/>
        </p:nvSpPr>
        <p:spPr>
          <a:xfrm>
            <a:off x="457200" y="274680"/>
            <a:ext cx="8228880" cy="240480"/>
          </a:xfrm>
          <a:prstGeom prst="rect">
            <a:avLst/>
          </a:prstGeom>
          <a:noFill/>
          <a:ln>
            <a:noFill/>
          </a:ln>
        </p:spPr>
      </p:sp>
      <p:sp>
        <p:nvSpPr>
          <p:cNvPr id="284" name="CustomShape 2"/>
          <p:cNvSpPr/>
          <p:nvPr/>
        </p:nvSpPr>
        <p:spPr>
          <a:xfrm>
            <a:off x="7436520" y="274680"/>
            <a:ext cx="1240560" cy="240480"/>
          </a:xfrm>
          <a:prstGeom prst="rect">
            <a:avLst/>
          </a:prstGeom>
          <a:noFill/>
          <a:ln>
            <a:noFill/>
          </a:ln>
        </p:spPr>
      </p:sp>
      <p:sp>
        <p:nvSpPr>
          <p:cNvPr id="285" name="CustomShape 3"/>
          <p:cNvSpPr/>
          <p:nvPr/>
        </p:nvSpPr>
        <p:spPr>
          <a:xfrm>
            <a:off x="457200" y="6450480"/>
            <a:ext cx="6505920" cy="198720"/>
          </a:xfrm>
          <a:prstGeom prst="rect">
            <a:avLst/>
          </a:prstGeom>
          <a:noFill/>
          <a:ln>
            <a:noFill/>
          </a:ln>
        </p:spPr>
      </p:sp>
      <p:sp>
        <p:nvSpPr>
          <p:cNvPr id="286" name="CustomShape 4"/>
          <p:cNvSpPr/>
          <p:nvPr/>
        </p:nvSpPr>
        <p:spPr>
          <a:xfrm>
            <a:off x="2249640" y="6400800"/>
            <a:ext cx="2133000" cy="475560"/>
          </a:xfrm>
          <a:prstGeom prst="rect">
            <a:avLst/>
          </a:prstGeom>
          <a:noFill/>
          <a:ln>
            <a:noFill/>
          </a:ln>
        </p:spPr>
        <p:txBody>
          <a:bodyPr lIns="90000" rIns="90000" tIns="45000" bIns="45000"/>
          <a:p>
            <a:pPr>
              <a:lnSpc>
                <a:spcPct val="100000"/>
              </a:lnSpc>
            </a:pPr>
            <a:fld id="{461549FF-5926-4168-B7DC-08AE0C4BD004}" type="slidenum">
              <a:rPr lang="fr-FR" sz="1400">
                <a:solidFill>
                  <a:srgbClr val="000000"/>
                </a:solidFill>
                <a:latin typeface="Arial"/>
                <a:ea typeface="ＭＳ Ｐゴシック"/>
              </a:rPr>
              <a:t>&lt;numéro&gt;</a:t>
            </a:fld>
            <a:endParaRPr/>
          </a:p>
        </p:txBody>
      </p:sp>
      <p:pic>
        <p:nvPicPr>
          <p:cNvPr id="287" name="Picture 2" descr=""/>
          <p:cNvPicPr/>
          <p:nvPr/>
        </p:nvPicPr>
        <p:blipFill>
          <a:blip r:embed="rId1"/>
          <a:stretch>
            <a:fillRect/>
          </a:stretch>
        </p:blipFill>
        <p:spPr>
          <a:xfrm>
            <a:off x="931680" y="933480"/>
            <a:ext cx="7497360" cy="5301360"/>
          </a:xfrm>
          <a:prstGeom prst="rect">
            <a:avLst/>
          </a:prstGeom>
          <a:ln>
            <a:noFill/>
          </a:ln>
        </p:spPr>
      </p:pic>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 name="CustomShape 1"/>
          <p:cNvSpPr/>
          <p:nvPr/>
        </p:nvSpPr>
        <p:spPr>
          <a:xfrm>
            <a:off x="457200" y="274680"/>
            <a:ext cx="8228880" cy="240480"/>
          </a:xfrm>
          <a:prstGeom prst="rect">
            <a:avLst/>
          </a:prstGeom>
          <a:noFill/>
          <a:ln>
            <a:noFill/>
          </a:ln>
        </p:spPr>
      </p:sp>
      <p:sp>
        <p:nvSpPr>
          <p:cNvPr id="105" name="CustomShape 2"/>
          <p:cNvSpPr/>
          <p:nvPr/>
        </p:nvSpPr>
        <p:spPr>
          <a:xfrm>
            <a:off x="7436520" y="274680"/>
            <a:ext cx="1240560" cy="240480"/>
          </a:xfrm>
          <a:prstGeom prst="rect">
            <a:avLst/>
          </a:prstGeom>
          <a:noFill/>
          <a:ln>
            <a:noFill/>
          </a:ln>
        </p:spPr>
      </p:sp>
      <p:sp>
        <p:nvSpPr>
          <p:cNvPr id="106"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CA05D605-C22B-448E-A83A-5FAC8C770299}" type="slidenum">
              <a:rPr lang="fr-FR" sz="1400">
                <a:solidFill>
                  <a:srgbClr val="000000"/>
                </a:solidFill>
                <a:latin typeface="Arial"/>
                <a:ea typeface="ＭＳ Ｐゴシック"/>
              </a:rPr>
              <a:t>&lt;numéro&gt;</a:t>
            </a:fld>
            <a:endParaRPr/>
          </a:p>
        </p:txBody>
      </p:sp>
      <p:sp>
        <p:nvSpPr>
          <p:cNvPr id="107"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108" name="CustomShape 5"/>
          <p:cNvSpPr/>
          <p:nvPr/>
        </p:nvSpPr>
        <p:spPr>
          <a:xfrm>
            <a:off x="95760" y="515880"/>
            <a:ext cx="8677800" cy="773748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Focus sur la méthode de construction des nouvelles grilles indiciaires</a:t>
            </a:r>
            <a:endParaRPr/>
          </a:p>
          <a:p>
            <a:pPr algn="just">
              <a:lnSpc>
                <a:spcPct val="100000"/>
              </a:lnSpc>
            </a:pPr>
            <a:r>
              <a:rPr lang="fr-FR" sz="2200">
                <a:solidFill>
                  <a:srgbClr val="000000"/>
                </a:solidFill>
                <a:latin typeface="Section-Medium"/>
                <a:ea typeface="ＭＳ Ｐゴシック"/>
              </a:rPr>
              <a:t>Compte-tenu de l’ampleur du chantier statutaire et indiciaire à conduire sur une période très resserrée, le Gouvernement a privilégié une </a:t>
            </a:r>
            <a:r>
              <a:rPr b="1" lang="fr-FR" sz="2200">
                <a:solidFill>
                  <a:srgbClr val="558ed5"/>
                </a:solidFill>
                <a:latin typeface="Section-Medium"/>
                <a:ea typeface="ＭＳ Ｐゴシック"/>
              </a:rPr>
              <a:t>méthode très  « mécaniste » </a:t>
            </a:r>
            <a:r>
              <a:rPr lang="fr-FR" sz="2200">
                <a:solidFill>
                  <a:srgbClr val="000000"/>
                </a:solidFill>
                <a:latin typeface="Section-Medium"/>
                <a:ea typeface="ＭＳ Ｐゴシック"/>
              </a:rPr>
              <a:t>de construction des grilles, obéissant aux principes suivants  : </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ctr">
              <a:lnSpc>
                <a:spcPct val="100000"/>
              </a:lnSpc>
            </a:pPr>
            <a:endParaRPr/>
          </a:p>
          <a:p>
            <a:pPr algn="just">
              <a:lnSpc>
                <a:spcPct val="100000"/>
              </a:lnSpc>
            </a:pPr>
            <a:endParaRPr/>
          </a:p>
          <a:p>
            <a:pPr algn="ct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
        <p:nvSpPr>
          <p:cNvPr id="109" name="CustomShape 6"/>
          <p:cNvSpPr/>
          <p:nvPr/>
        </p:nvSpPr>
        <p:spPr>
          <a:xfrm>
            <a:off x="95760" y="2276640"/>
            <a:ext cx="8677800" cy="3809160"/>
          </a:xfrm>
          <a:prstGeom prst="rect">
            <a:avLst/>
          </a:prstGeom>
          <a:solidFill>
            <a:srgbClr val="ffffff"/>
          </a:solidFill>
          <a:ln w="9360">
            <a:solidFill>
              <a:srgbClr val="4a7ebb"/>
            </a:solidFill>
            <a:round/>
          </a:ln>
        </p:spPr>
      </p:sp>
      <p:sp>
        <p:nvSpPr>
          <p:cNvPr id="110" name="CustomShape 7"/>
          <p:cNvSpPr/>
          <p:nvPr/>
        </p:nvSpPr>
        <p:spPr>
          <a:xfrm>
            <a:off x="343080" y="2225160"/>
            <a:ext cx="8343000" cy="4417200"/>
          </a:xfrm>
          <a:prstGeom prst="rect">
            <a:avLst/>
          </a:prstGeom>
          <a:noFill/>
          <a:ln>
            <a:noFill/>
          </a:ln>
        </p:spPr>
        <p:txBody>
          <a:bodyPr lIns="90000" rIns="90000" tIns="45000" bIns="45000"/>
          <a:p>
            <a:pPr algn="ctr">
              <a:lnSpc>
                <a:spcPct val="100000"/>
              </a:lnSpc>
            </a:pPr>
            <a:r>
              <a:rPr i="1" lang="fr-FR">
                <a:solidFill>
                  <a:srgbClr val="558ed5"/>
                </a:solidFill>
                <a:latin typeface="Section-Medium"/>
                <a:ea typeface="ＭＳ Ｐゴシック"/>
              </a:rPr>
              <a:t>Les grands principes de la construction des grilles</a:t>
            </a:r>
            <a:endParaRPr/>
          </a:p>
          <a:p>
            <a:pPr algn="ctr">
              <a:lnSpc>
                <a:spcPct val="100000"/>
              </a:lnSpc>
            </a:pPr>
            <a:endParaRPr/>
          </a:p>
          <a:p>
            <a:pPr algn="just">
              <a:lnSpc>
                <a:spcPct val="100000"/>
              </a:lnSpc>
              <a:buFont typeface="StarSymbol"/>
              <a:buChar char="-"/>
            </a:pPr>
            <a:r>
              <a:rPr b="1" i="1" lang="fr-FR">
                <a:solidFill>
                  <a:srgbClr val="000000"/>
                </a:solidFill>
                <a:latin typeface="Section-Medium"/>
                <a:ea typeface="ＭＳ Ｐゴシック"/>
              </a:rPr>
              <a:t>Gain indiciaire moyen </a:t>
            </a:r>
            <a:r>
              <a:rPr i="1" lang="fr-FR">
                <a:solidFill>
                  <a:srgbClr val="000000"/>
                </a:solidFill>
                <a:latin typeface="Section-Medium"/>
                <a:ea typeface="ＭＳ Ｐゴシック"/>
              </a:rPr>
              <a:t>analogue à celui constaté pour les agents de la même catégorie hiérarchique, relevant de la grille-type annexée au protocole (calcul effectué au regard de la répartition des effectifs entre les échelons) ;</a:t>
            </a:r>
            <a:endParaRPr/>
          </a:p>
          <a:p>
            <a:pPr algn="just">
              <a:lnSpc>
                <a:spcPct val="100000"/>
              </a:lnSpc>
              <a:buFont typeface="StarSymbol"/>
              <a:buChar char="-"/>
            </a:pPr>
            <a:r>
              <a:rPr b="1" i="1" lang="fr-FR">
                <a:solidFill>
                  <a:srgbClr val="000000"/>
                </a:solidFill>
                <a:latin typeface="Section-Medium"/>
                <a:ea typeface="ＭＳ Ｐゴシック"/>
              </a:rPr>
              <a:t>Bornes indiciaires </a:t>
            </a:r>
            <a:r>
              <a:rPr i="1" lang="fr-FR">
                <a:solidFill>
                  <a:srgbClr val="000000"/>
                </a:solidFill>
                <a:latin typeface="Section-Medium"/>
                <a:ea typeface="ＭＳ Ｐゴシック"/>
              </a:rPr>
              <a:t>identiques lorsqu’elles sont identiques aux carrières types annexées au protocole ; lorsque les bornes ne sont pas aujourd’hui identiques, les écarts indiciaires existants avec les bornes des carrières types ont été maintenus (en IM)  ;</a:t>
            </a:r>
            <a:endParaRPr/>
          </a:p>
          <a:p>
            <a:pPr algn="just">
              <a:lnSpc>
                <a:spcPct val="100000"/>
              </a:lnSpc>
              <a:buFont typeface="StarSymbol"/>
              <a:buChar char="-"/>
            </a:pPr>
            <a:r>
              <a:rPr b="1" i="1" lang="fr-FR">
                <a:solidFill>
                  <a:srgbClr val="000000"/>
                </a:solidFill>
                <a:latin typeface="Section-Medium"/>
                <a:ea typeface="ＭＳ Ｐゴシック"/>
              </a:rPr>
              <a:t>Les durées des carrières </a:t>
            </a:r>
            <a:r>
              <a:rPr i="1" lang="fr-FR">
                <a:solidFill>
                  <a:srgbClr val="000000"/>
                </a:solidFill>
                <a:latin typeface="Section-Medium"/>
                <a:ea typeface="ＭＳ Ｐゴシック"/>
              </a:rPr>
              <a:t>sont modifiées selon les mêmes modalités que le grade analogue du corps ou cadre d’emplois « type » ;</a:t>
            </a:r>
            <a:endParaRPr/>
          </a:p>
          <a:p>
            <a:pPr algn="just">
              <a:lnSpc>
                <a:spcPct val="100000"/>
              </a:lnSpc>
              <a:buFont typeface="StarSymbol"/>
              <a:buChar char="-"/>
            </a:pPr>
            <a:r>
              <a:rPr i="1" lang="fr-FR">
                <a:solidFill>
                  <a:srgbClr val="000000"/>
                </a:solidFill>
                <a:latin typeface="Section-Medium"/>
                <a:ea typeface="ＭＳ Ｐゴシック"/>
              </a:rPr>
              <a:t>Les </a:t>
            </a:r>
            <a:r>
              <a:rPr b="1" i="1" lang="fr-FR">
                <a:solidFill>
                  <a:srgbClr val="000000"/>
                </a:solidFill>
                <a:latin typeface="Section-Medium"/>
                <a:ea typeface="ＭＳ Ｐゴシック"/>
              </a:rPr>
              <a:t>inversions de carrière ont été proscrites </a:t>
            </a:r>
            <a:r>
              <a:rPr i="1" lang="fr-FR">
                <a:solidFill>
                  <a:srgbClr val="000000"/>
                </a:solidFill>
                <a:latin typeface="Section-Medium"/>
                <a:ea typeface="ＭＳ Ｐゴシック"/>
              </a:rPr>
              <a:t>et, dans la mesure du possible, les enjambements (accès au corps/cadre d’emplois avant et après réforme).</a:t>
            </a:r>
            <a:endParaRPr/>
          </a:p>
          <a:p>
            <a:pPr algn="just">
              <a:lnSpc>
                <a:spcPct val="100000"/>
              </a:lnSpc>
            </a:pPr>
            <a:endParaRPr/>
          </a:p>
          <a:p>
            <a:pPr algn="just">
              <a:lnSpc>
                <a:spcPct val="100000"/>
              </a:lnSpc>
            </a:pP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8" name="CustomShape 1"/>
          <p:cNvSpPr/>
          <p:nvPr/>
        </p:nvSpPr>
        <p:spPr>
          <a:xfrm>
            <a:off x="457200" y="274680"/>
            <a:ext cx="8228880" cy="240480"/>
          </a:xfrm>
          <a:prstGeom prst="rect">
            <a:avLst/>
          </a:prstGeom>
          <a:noFill/>
          <a:ln>
            <a:noFill/>
          </a:ln>
        </p:spPr>
      </p:sp>
      <p:sp>
        <p:nvSpPr>
          <p:cNvPr id="289" name="CustomShape 2"/>
          <p:cNvSpPr/>
          <p:nvPr/>
        </p:nvSpPr>
        <p:spPr>
          <a:xfrm>
            <a:off x="7436520" y="274680"/>
            <a:ext cx="1240560" cy="240480"/>
          </a:xfrm>
          <a:prstGeom prst="rect">
            <a:avLst/>
          </a:prstGeom>
          <a:noFill/>
          <a:ln>
            <a:noFill/>
          </a:ln>
        </p:spPr>
      </p:sp>
      <p:sp>
        <p:nvSpPr>
          <p:cNvPr id="290"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6E591F38-91C8-41B7-BF9B-15C657F59B49}" type="slidenum">
              <a:rPr lang="fr-FR" sz="1400">
                <a:solidFill>
                  <a:srgbClr val="000000"/>
                </a:solidFill>
                <a:latin typeface="Arial"/>
                <a:ea typeface="ＭＳ Ｐゴシック"/>
              </a:rPr>
              <a:t>&lt;numéro&gt;</a:t>
            </a:fld>
            <a:endParaRPr/>
          </a:p>
        </p:txBody>
      </p:sp>
      <p:sp>
        <p:nvSpPr>
          <p:cNvPr id="291"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292" name="CustomShape 5"/>
          <p:cNvSpPr/>
          <p:nvPr/>
        </p:nvSpPr>
        <p:spPr>
          <a:xfrm>
            <a:off x="372240" y="515880"/>
            <a:ext cx="8462880" cy="1047924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 projet de décret Infirmiers A FPE</a:t>
            </a:r>
            <a:endParaRPr/>
          </a:p>
          <a:p>
            <a:pPr algn="ctr">
              <a:lnSpc>
                <a:spcPct val="100000"/>
              </a:lnSpc>
            </a:pPr>
            <a:r>
              <a:rPr b="1" lang="fr-FR" sz="2200" u="sng">
                <a:solidFill>
                  <a:srgbClr val="000000"/>
                </a:solidFill>
                <a:latin typeface="Section-Medium"/>
                <a:ea typeface="ＭＳ Ｐゴシック"/>
              </a:rPr>
              <a:t>Dispositions 1</a:t>
            </a:r>
            <a:r>
              <a:rPr b="1" lang="fr-FR" sz="2200" u="sng" baseline="30000">
                <a:solidFill>
                  <a:srgbClr val="000000"/>
                </a:solidFill>
                <a:latin typeface="Section-Medium"/>
                <a:ea typeface="ＭＳ Ｐゴシック"/>
              </a:rPr>
              <a:t>er</a:t>
            </a:r>
            <a:r>
              <a:rPr b="1" lang="fr-FR" sz="2200" u="sng">
                <a:solidFill>
                  <a:srgbClr val="000000"/>
                </a:solidFill>
                <a:latin typeface="Section-Medium"/>
                <a:ea typeface="ＭＳ Ｐゴシック"/>
              </a:rPr>
              <a:t> janvier 2016</a:t>
            </a:r>
            <a:endParaRPr/>
          </a:p>
          <a:p>
            <a:pPr algn="just">
              <a:lnSpc>
                <a:spcPct val="100000"/>
              </a:lnSpc>
            </a:pPr>
            <a:endParaRPr/>
          </a:p>
          <a:p>
            <a:pPr algn="just">
              <a:lnSpc>
                <a:spcPct val="100000"/>
              </a:lnSpc>
              <a:buFont typeface="Arial"/>
              <a:buChar char="•"/>
            </a:pPr>
            <a:r>
              <a:rPr lang="fr-FR" sz="2200">
                <a:solidFill>
                  <a:srgbClr val="000000"/>
                </a:solidFill>
                <a:latin typeface="Section-Medium"/>
                <a:ea typeface="ＭＳ Ｐゴシック"/>
              </a:rPr>
              <a:t>A compter du 1</a:t>
            </a:r>
            <a:r>
              <a:rPr lang="fr-FR" sz="2200" baseline="30000">
                <a:solidFill>
                  <a:srgbClr val="000000"/>
                </a:solidFill>
                <a:latin typeface="Section-Medium"/>
                <a:ea typeface="ＭＳ Ｐゴシック"/>
              </a:rPr>
              <a:t>er</a:t>
            </a:r>
            <a:r>
              <a:rPr lang="fr-FR" sz="2200">
                <a:solidFill>
                  <a:srgbClr val="000000"/>
                </a:solidFill>
                <a:latin typeface="Section-Medium"/>
                <a:ea typeface="ＭＳ Ｐゴシック"/>
              </a:rPr>
              <a:t> janvier 2016 :</a:t>
            </a:r>
            <a:endParaRPr/>
          </a:p>
          <a:p>
            <a:pPr algn="just">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Mise en cohérence des modalités d’avancement d’échelon avec les dispositions de l’article 148 de la loi de finances pour 2016  pour les 3 corps infirmiers A de l’Etat régis par le décret du 9 mai 2012 </a:t>
            </a:r>
            <a:endParaRPr/>
          </a:p>
          <a:p>
            <a:pPr algn="just">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Une disposition relative à la conservation des réductions et majorations d’ancienneté accordées et non utilisées au titre des années antérieures à l’année 2016 également prévue </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ctr">
              <a:lnSpc>
                <a:spcPct val="100000"/>
              </a:lnSpc>
            </a:pPr>
            <a:endParaRPr/>
          </a:p>
          <a:p>
            <a:pPr algn="just">
              <a:lnSpc>
                <a:spcPct val="100000"/>
              </a:lnSpc>
            </a:pPr>
            <a:endParaRPr/>
          </a:p>
          <a:p>
            <a:pPr algn="ct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3" name="CustomShape 1"/>
          <p:cNvSpPr/>
          <p:nvPr/>
        </p:nvSpPr>
        <p:spPr>
          <a:xfrm>
            <a:off x="457200" y="274680"/>
            <a:ext cx="8228880" cy="240480"/>
          </a:xfrm>
          <a:prstGeom prst="rect">
            <a:avLst/>
          </a:prstGeom>
          <a:noFill/>
          <a:ln>
            <a:noFill/>
          </a:ln>
        </p:spPr>
      </p:sp>
      <p:sp>
        <p:nvSpPr>
          <p:cNvPr id="294" name="CustomShape 2"/>
          <p:cNvSpPr/>
          <p:nvPr/>
        </p:nvSpPr>
        <p:spPr>
          <a:xfrm>
            <a:off x="7436520" y="274680"/>
            <a:ext cx="1240560" cy="240480"/>
          </a:xfrm>
          <a:prstGeom prst="rect">
            <a:avLst/>
          </a:prstGeom>
          <a:noFill/>
          <a:ln>
            <a:noFill/>
          </a:ln>
        </p:spPr>
      </p:sp>
      <p:sp>
        <p:nvSpPr>
          <p:cNvPr id="295"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F0CB3A03-B5A3-4FA3-B715-1836D0EB45AF}" type="slidenum">
              <a:rPr lang="fr-FR" sz="1400">
                <a:solidFill>
                  <a:srgbClr val="000000"/>
                </a:solidFill>
                <a:latin typeface="Arial"/>
                <a:ea typeface="ＭＳ Ｐゴシック"/>
              </a:rPr>
              <a:t>&lt;numéro&gt;</a:t>
            </a:fld>
            <a:endParaRPr/>
          </a:p>
        </p:txBody>
      </p:sp>
      <p:sp>
        <p:nvSpPr>
          <p:cNvPr id="296"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297" name="CustomShape 5"/>
          <p:cNvSpPr/>
          <p:nvPr/>
        </p:nvSpPr>
        <p:spPr>
          <a:xfrm>
            <a:off x="372240" y="515880"/>
            <a:ext cx="8462880" cy="1249020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 projet de décret Infirmiers A FPE</a:t>
            </a:r>
            <a:endParaRPr/>
          </a:p>
          <a:p>
            <a:pPr algn="ctr">
              <a:lnSpc>
                <a:spcPct val="100000"/>
              </a:lnSpc>
            </a:pPr>
            <a:r>
              <a:rPr b="1" lang="fr-FR" sz="2200" u="sng">
                <a:solidFill>
                  <a:srgbClr val="000000"/>
                </a:solidFill>
                <a:latin typeface="Section-Medium"/>
                <a:ea typeface="ＭＳ Ｐゴシック"/>
              </a:rPr>
              <a:t>Dispositions 1</a:t>
            </a:r>
            <a:r>
              <a:rPr b="1" lang="fr-FR" sz="2200" u="sng" baseline="30000">
                <a:solidFill>
                  <a:srgbClr val="000000"/>
                </a:solidFill>
                <a:latin typeface="Section-Medium"/>
                <a:ea typeface="ＭＳ Ｐゴシック"/>
              </a:rPr>
              <a:t>er</a:t>
            </a:r>
            <a:r>
              <a:rPr b="1" lang="fr-FR" sz="2200" u="sng">
                <a:solidFill>
                  <a:srgbClr val="000000"/>
                </a:solidFill>
                <a:latin typeface="Section-Medium"/>
                <a:ea typeface="ＭＳ Ｐゴシック"/>
              </a:rPr>
              <a:t> janvier 2017</a:t>
            </a:r>
            <a:endParaRPr/>
          </a:p>
          <a:p>
            <a:pPr algn="ctr">
              <a:lnSpc>
                <a:spcPct val="100000"/>
              </a:lnSpc>
            </a:pPr>
            <a:endParaRPr/>
          </a:p>
          <a:p>
            <a:pPr algn="just">
              <a:lnSpc>
                <a:spcPct val="100000"/>
              </a:lnSpc>
              <a:buFont typeface="Arial"/>
              <a:buChar char="•"/>
            </a:pPr>
            <a:r>
              <a:rPr lang="fr-FR" sz="2200">
                <a:solidFill>
                  <a:srgbClr val="000000"/>
                </a:solidFill>
                <a:latin typeface="Section-Medium"/>
                <a:ea typeface="ＭＳ Ｐゴシック"/>
              </a:rPr>
              <a:t>A compter du 1</a:t>
            </a:r>
            <a:r>
              <a:rPr lang="fr-FR" sz="2200" baseline="30000">
                <a:solidFill>
                  <a:srgbClr val="000000"/>
                </a:solidFill>
                <a:latin typeface="Section-Medium"/>
                <a:ea typeface="ＭＳ Ｐゴシック"/>
              </a:rPr>
              <a:t>er</a:t>
            </a:r>
            <a:r>
              <a:rPr lang="fr-FR" sz="2200">
                <a:solidFill>
                  <a:srgbClr val="000000"/>
                </a:solidFill>
                <a:latin typeface="Section-Medium"/>
                <a:ea typeface="ＭＳ Ｐゴシック"/>
              </a:rPr>
              <a:t> janvier 2017 :</a:t>
            </a:r>
            <a:endParaRPr/>
          </a:p>
          <a:p>
            <a:pPr algn="just">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La durée de carrière diminue d’1 année dans la classe normale (réduction liée à la suppression du premier échelon), reste inchangée dans la classe supérieure, et est diminuée de 6 mois en hors-classe ;</a:t>
            </a:r>
            <a:endParaRPr/>
          </a:p>
          <a:p>
            <a:pPr algn="just">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Les nouvelles plages d’appel pour les avancements de classe visent à </a:t>
            </a:r>
            <a:r>
              <a:rPr b="1" lang="fr-FR" sz="2200">
                <a:solidFill>
                  <a:srgbClr val="000000"/>
                </a:solidFill>
                <a:latin typeface="Section-Medium"/>
                <a:ea typeface="ＭＳ Ｐゴシック"/>
              </a:rPr>
              <a:t>maintenir l’ancienneté de services requise pour atteindre l’échelon d’appel : </a:t>
            </a:r>
            <a:endParaRPr/>
          </a:p>
          <a:p>
            <a:pPr>
              <a:lnSpc>
                <a:spcPct val="100000"/>
              </a:lnSpc>
            </a:pPr>
            <a:r>
              <a:rPr lang="fr-FR" sz="2200">
                <a:solidFill>
                  <a:srgbClr val="000000"/>
                </a:solidFill>
                <a:latin typeface="Section-Medium"/>
                <a:ea typeface="ＭＳ Ｐゴシック"/>
              </a:rPr>
              <a:t>Avancement classe supérieure : actuellement 5e échelon (soit 9 ans pour atteindre la plage d’appel) ; à compter de 2017 : 4e échelon + 1 an (soit 9 ans également)</a:t>
            </a:r>
            <a:endParaRPr/>
          </a:p>
          <a:p>
            <a:pPr>
              <a:lnSpc>
                <a:spcPct val="100000"/>
              </a:lnSpc>
            </a:pPr>
            <a:r>
              <a:rPr lang="fr-FR" sz="2200">
                <a:solidFill>
                  <a:srgbClr val="000000"/>
                </a:solidFill>
                <a:latin typeface="Section-Medium"/>
                <a:ea typeface="ＭＳ Ｐゴシック"/>
              </a:rPr>
              <a:t>Avancement hors classe : actuellement 1 an d’ancienneté dans le 1ere échelon : maintien de cette condition.</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ctr">
              <a:lnSpc>
                <a:spcPct val="100000"/>
              </a:lnSpc>
            </a:pPr>
            <a:endParaRPr/>
          </a:p>
          <a:p>
            <a:pPr algn="just">
              <a:lnSpc>
                <a:spcPct val="100000"/>
              </a:lnSpc>
            </a:pPr>
            <a:endParaRPr/>
          </a:p>
          <a:p>
            <a:pPr algn="ct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8" name="CustomShape 1"/>
          <p:cNvSpPr/>
          <p:nvPr/>
        </p:nvSpPr>
        <p:spPr>
          <a:xfrm>
            <a:off x="457200" y="274680"/>
            <a:ext cx="8228880" cy="240480"/>
          </a:xfrm>
          <a:prstGeom prst="rect">
            <a:avLst/>
          </a:prstGeom>
          <a:noFill/>
          <a:ln>
            <a:noFill/>
          </a:ln>
        </p:spPr>
      </p:sp>
      <p:sp>
        <p:nvSpPr>
          <p:cNvPr id="299" name="CustomShape 2"/>
          <p:cNvSpPr/>
          <p:nvPr/>
        </p:nvSpPr>
        <p:spPr>
          <a:xfrm>
            <a:off x="7436520" y="274680"/>
            <a:ext cx="1240560" cy="240480"/>
          </a:xfrm>
          <a:prstGeom prst="rect">
            <a:avLst/>
          </a:prstGeom>
          <a:noFill/>
          <a:ln>
            <a:noFill/>
          </a:ln>
        </p:spPr>
      </p:sp>
      <p:sp>
        <p:nvSpPr>
          <p:cNvPr id="300"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B603568D-E470-4AAA-986F-1F92963E8D92}" type="slidenum">
              <a:rPr lang="fr-FR" sz="1400">
                <a:solidFill>
                  <a:srgbClr val="000000"/>
                </a:solidFill>
                <a:latin typeface="Arial"/>
                <a:ea typeface="ＭＳ Ｐゴシック"/>
              </a:rPr>
              <a:t>&lt;numéro&gt;</a:t>
            </a:fld>
            <a:endParaRPr/>
          </a:p>
        </p:txBody>
      </p:sp>
      <p:sp>
        <p:nvSpPr>
          <p:cNvPr id="301"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302" name="CustomShape 5"/>
          <p:cNvSpPr/>
          <p:nvPr/>
        </p:nvSpPr>
        <p:spPr>
          <a:xfrm>
            <a:off x="372240" y="515880"/>
            <a:ext cx="8462880" cy="1047924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La grille des cadres de santé FPH</a:t>
            </a:r>
            <a:endParaRPr/>
          </a:p>
          <a:p>
            <a:pPr algn="just">
              <a:lnSpc>
                <a:spcPct val="100000"/>
              </a:lnSpc>
            </a:pPr>
            <a:endParaRPr/>
          </a:p>
          <a:p>
            <a:pPr algn="just">
              <a:lnSpc>
                <a:spcPct val="100000"/>
              </a:lnSpc>
            </a:pPr>
            <a:endParaRPr/>
          </a:p>
          <a:p>
            <a:pPr algn="just">
              <a:lnSpc>
                <a:spcPct val="100000"/>
              </a:lnSpc>
            </a:pPr>
            <a:endParaRPr/>
          </a:p>
          <a:p>
            <a:pPr lvl="1" algn="just">
              <a:lnSpc>
                <a:spcPct val="100000"/>
              </a:lnSpc>
              <a:buFont typeface="Arial"/>
              <a:buChar char="•"/>
            </a:pPr>
            <a:r>
              <a:rPr lang="fr-FR" sz="2200">
                <a:solidFill>
                  <a:srgbClr val="000000"/>
                </a:solidFill>
                <a:latin typeface="Section-Medium"/>
                <a:ea typeface="ＭＳ Ｐゴシック"/>
              </a:rPr>
              <a:t>La grille des cadres de santé hospitaliers a été construite selon les principes suivants :</a:t>
            </a:r>
            <a:endParaRPr/>
          </a:p>
          <a:p>
            <a:pPr lvl="2" algn="just">
              <a:lnSpc>
                <a:spcPct val="100000"/>
              </a:lnSpc>
              <a:buFont typeface="Arial"/>
              <a:buChar char="•"/>
            </a:pPr>
            <a:r>
              <a:rPr lang="fr-FR" sz="2200">
                <a:solidFill>
                  <a:srgbClr val="000000"/>
                </a:solidFill>
                <a:latin typeface="Section-Medium"/>
                <a:ea typeface="ＭＳ Ｐゴシック"/>
              </a:rPr>
              <a:t>L’indice afférent au 1</a:t>
            </a:r>
            <a:r>
              <a:rPr lang="fr-FR" sz="2200" baseline="30000">
                <a:solidFill>
                  <a:srgbClr val="000000"/>
                </a:solidFill>
                <a:latin typeface="Section-Medium"/>
                <a:ea typeface="ＭＳ Ｐゴシック"/>
              </a:rPr>
              <a:t>er</a:t>
            </a:r>
            <a:r>
              <a:rPr lang="fr-FR" sz="2200">
                <a:solidFill>
                  <a:srgbClr val="000000"/>
                </a:solidFill>
                <a:latin typeface="Section-Medium"/>
                <a:ea typeface="ＭＳ Ｐゴシック"/>
              </a:rPr>
              <a:t> échelon du grade de début a été revalorisé </a:t>
            </a:r>
            <a:r>
              <a:rPr b="1" lang="fr-FR" sz="2200">
                <a:solidFill>
                  <a:srgbClr val="000000"/>
                </a:solidFill>
                <a:latin typeface="Section-Medium"/>
                <a:ea typeface="ＭＳ Ｐゴシック"/>
              </a:rPr>
              <a:t>dans les mêmes proportions que l’échelon du grade d’IDE à partir duquel il est possible d’accéder au corps des cadres de santé par concours</a:t>
            </a:r>
            <a:r>
              <a:rPr lang="fr-FR" sz="2200">
                <a:solidFill>
                  <a:srgbClr val="000000"/>
                </a:solidFill>
                <a:latin typeface="Section-Medium"/>
                <a:ea typeface="ＭＳ Ｐゴシック"/>
              </a:rPr>
              <a:t> ;</a:t>
            </a:r>
            <a:endParaRPr/>
          </a:p>
          <a:p>
            <a:pPr lvl="2" algn="just">
              <a:lnSpc>
                <a:spcPct val="100000"/>
              </a:lnSpc>
              <a:buFont typeface="Arial"/>
              <a:buChar char="•"/>
            </a:pPr>
            <a:r>
              <a:rPr lang="fr-FR" sz="2200">
                <a:solidFill>
                  <a:srgbClr val="000000"/>
                </a:solidFill>
                <a:latin typeface="Section-Medium"/>
                <a:ea typeface="ＭＳ Ｐゴシック"/>
              </a:rPr>
              <a:t>Comme indiqué précédemment, l’indice terminal du </a:t>
            </a:r>
            <a:r>
              <a:rPr b="1" lang="fr-FR" sz="2200">
                <a:solidFill>
                  <a:srgbClr val="000000"/>
                </a:solidFill>
                <a:latin typeface="Section-Medium"/>
                <a:ea typeface="ＭＳ Ｐゴシック"/>
              </a:rPr>
              <a:t>1er grade suit celui du 1</a:t>
            </a:r>
            <a:r>
              <a:rPr b="1" lang="fr-FR" sz="2200" baseline="30000">
                <a:solidFill>
                  <a:srgbClr val="000000"/>
                </a:solidFill>
                <a:latin typeface="Section-Medium"/>
                <a:ea typeface="ＭＳ Ｐゴシック"/>
              </a:rPr>
              <a:t>er</a:t>
            </a:r>
            <a:r>
              <a:rPr b="1" lang="fr-FR" sz="2200">
                <a:solidFill>
                  <a:srgbClr val="000000"/>
                </a:solidFill>
                <a:latin typeface="Section-Medium"/>
                <a:ea typeface="ＭＳ Ｐゴシック"/>
              </a:rPr>
              <a:t> grade des attachés</a:t>
            </a:r>
            <a:r>
              <a:rPr lang="fr-FR" sz="2200">
                <a:solidFill>
                  <a:srgbClr val="000000"/>
                </a:solidFill>
                <a:latin typeface="Section-Medium"/>
                <a:ea typeface="ＭＳ Ｐゴシック"/>
              </a:rPr>
              <a:t> ;</a:t>
            </a:r>
            <a:endParaRPr/>
          </a:p>
          <a:p>
            <a:pPr lvl="2" algn="just">
              <a:lnSpc>
                <a:spcPct val="100000"/>
              </a:lnSpc>
              <a:buFont typeface="Arial"/>
              <a:buChar char="•"/>
            </a:pPr>
            <a:r>
              <a:rPr lang="fr-FR" sz="2200">
                <a:solidFill>
                  <a:srgbClr val="000000"/>
                </a:solidFill>
                <a:latin typeface="Section-Medium"/>
                <a:ea typeface="ＭＳ Ｐゴシック"/>
              </a:rPr>
              <a:t>L’indice terminal du grade d’avancement est revalorisé de manière à </a:t>
            </a:r>
            <a:r>
              <a:rPr b="1" lang="fr-FR" sz="2200">
                <a:solidFill>
                  <a:srgbClr val="000000"/>
                </a:solidFill>
                <a:latin typeface="Section-Medium"/>
                <a:ea typeface="ＭＳ Ｐゴシック"/>
              </a:rPr>
              <a:t>préserver les écarts avec le grade de recrutement (IB 901 revalorisé à l’IB 931</a:t>
            </a:r>
            <a:r>
              <a:rPr lang="fr-FR" sz="2200">
                <a:solidFill>
                  <a:srgbClr val="000000"/>
                </a:solidFill>
                <a:latin typeface="Section-Medium"/>
                <a:ea typeface="ＭＳ Ｐゴシック"/>
              </a:rPr>
              <a:t>).</a:t>
            </a:r>
            <a:endParaRPr/>
          </a:p>
          <a:p>
            <a:pPr algn="just">
              <a:lnSpc>
                <a:spcPct val="100000"/>
              </a:lnSpc>
            </a:pPr>
            <a:endParaRPr/>
          </a:p>
          <a:p>
            <a:pPr algn="just">
              <a:lnSpc>
                <a:spcPct val="100000"/>
              </a:lnSpc>
            </a:pPr>
            <a:endParaRPr/>
          </a:p>
          <a:p>
            <a:pPr algn="ctr">
              <a:lnSpc>
                <a:spcPct val="100000"/>
              </a:lnSpc>
            </a:pPr>
            <a:endParaRPr/>
          </a:p>
          <a:p>
            <a:pPr algn="just">
              <a:lnSpc>
                <a:spcPct val="100000"/>
              </a:lnSpc>
            </a:pPr>
            <a:endParaRPr/>
          </a:p>
          <a:p>
            <a:pPr algn="ct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3" name="CustomShape 1"/>
          <p:cNvSpPr/>
          <p:nvPr/>
        </p:nvSpPr>
        <p:spPr>
          <a:xfrm>
            <a:off x="457200" y="274680"/>
            <a:ext cx="8228880" cy="240480"/>
          </a:xfrm>
          <a:prstGeom prst="rect">
            <a:avLst/>
          </a:prstGeom>
          <a:noFill/>
          <a:ln>
            <a:noFill/>
          </a:ln>
        </p:spPr>
      </p:sp>
      <p:sp>
        <p:nvSpPr>
          <p:cNvPr id="304" name="CustomShape 2"/>
          <p:cNvSpPr/>
          <p:nvPr/>
        </p:nvSpPr>
        <p:spPr>
          <a:xfrm>
            <a:off x="7436520" y="274680"/>
            <a:ext cx="1240560" cy="240480"/>
          </a:xfrm>
          <a:prstGeom prst="rect">
            <a:avLst/>
          </a:prstGeom>
          <a:noFill/>
          <a:ln>
            <a:noFill/>
          </a:ln>
        </p:spPr>
      </p:sp>
      <p:sp>
        <p:nvSpPr>
          <p:cNvPr id="305" name="CustomShape 3"/>
          <p:cNvSpPr/>
          <p:nvPr/>
        </p:nvSpPr>
        <p:spPr>
          <a:xfrm>
            <a:off x="457200" y="6450480"/>
            <a:ext cx="6505920" cy="198720"/>
          </a:xfrm>
          <a:prstGeom prst="rect">
            <a:avLst/>
          </a:prstGeom>
          <a:noFill/>
          <a:ln>
            <a:noFill/>
          </a:ln>
        </p:spPr>
      </p:sp>
      <p:sp>
        <p:nvSpPr>
          <p:cNvPr id="306" name="CustomShape 4"/>
          <p:cNvSpPr/>
          <p:nvPr/>
        </p:nvSpPr>
        <p:spPr>
          <a:xfrm>
            <a:off x="2249640" y="6400800"/>
            <a:ext cx="2133000" cy="475560"/>
          </a:xfrm>
          <a:prstGeom prst="rect">
            <a:avLst/>
          </a:prstGeom>
          <a:noFill/>
          <a:ln>
            <a:noFill/>
          </a:ln>
        </p:spPr>
        <p:txBody>
          <a:bodyPr lIns="90000" rIns="90000" tIns="45000" bIns="45000"/>
          <a:p>
            <a:pPr>
              <a:lnSpc>
                <a:spcPct val="100000"/>
              </a:lnSpc>
            </a:pPr>
            <a:fld id="{3A3A0A08-1144-46B2-9709-D07C61919939}" type="slidenum">
              <a:rPr lang="fr-FR" sz="1400">
                <a:solidFill>
                  <a:srgbClr val="000000"/>
                </a:solidFill>
                <a:latin typeface="Arial"/>
                <a:ea typeface="ＭＳ Ｐゴシック"/>
              </a:rPr>
              <a:t>&lt;numéro&gt;</a:t>
            </a:fld>
            <a:endParaRPr/>
          </a:p>
        </p:txBody>
      </p:sp>
      <p:pic>
        <p:nvPicPr>
          <p:cNvPr id="307" name="Picture 2" descr=""/>
          <p:cNvPicPr/>
          <p:nvPr/>
        </p:nvPicPr>
        <p:blipFill>
          <a:blip r:embed="rId1"/>
          <a:stretch>
            <a:fillRect/>
          </a:stretch>
        </p:blipFill>
        <p:spPr>
          <a:xfrm>
            <a:off x="237960" y="952560"/>
            <a:ext cx="7676280" cy="561888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CustomShape 1"/>
          <p:cNvSpPr/>
          <p:nvPr/>
        </p:nvSpPr>
        <p:spPr>
          <a:xfrm>
            <a:off x="457200" y="274680"/>
            <a:ext cx="8228880" cy="240480"/>
          </a:xfrm>
          <a:prstGeom prst="rect">
            <a:avLst/>
          </a:prstGeom>
          <a:noFill/>
          <a:ln>
            <a:noFill/>
          </a:ln>
        </p:spPr>
      </p:sp>
      <p:sp>
        <p:nvSpPr>
          <p:cNvPr id="112" name="CustomShape 2"/>
          <p:cNvSpPr/>
          <p:nvPr/>
        </p:nvSpPr>
        <p:spPr>
          <a:xfrm>
            <a:off x="457200" y="910080"/>
            <a:ext cx="8228880" cy="4054680"/>
          </a:xfrm>
          <a:prstGeom prst="rect">
            <a:avLst/>
          </a:prstGeom>
          <a:noFill/>
          <a:ln>
            <a:noFill/>
          </a:ln>
        </p:spPr>
        <p:txBody>
          <a:bodyPr lIns="90000" rIns="90000" tIns="45000" bIns="45000"/>
          <a:p>
            <a:pPr algn="ctr">
              <a:lnSpc>
                <a:spcPct val="100000"/>
              </a:lnSpc>
            </a:pPr>
            <a:endParaRPr/>
          </a:p>
          <a:p>
            <a:pPr algn="ctr">
              <a:lnSpc>
                <a:spcPct val="100000"/>
              </a:lnSpc>
            </a:pPr>
            <a:endParaRPr/>
          </a:p>
          <a:p>
            <a:pPr algn="ctr">
              <a:lnSpc>
                <a:spcPct val="100000"/>
              </a:lnSpc>
            </a:pPr>
            <a:endParaRPr/>
          </a:p>
          <a:p>
            <a:pPr algn="ctr">
              <a:lnSpc>
                <a:spcPct val="100000"/>
              </a:lnSpc>
            </a:pPr>
            <a:r>
              <a:rPr b="1" lang="fr-FR" sz="2000" u="sng">
                <a:solidFill>
                  <a:srgbClr val="262626"/>
                </a:solidFill>
                <a:latin typeface="Section-Bold"/>
                <a:ea typeface="ＭＳ Ｐゴシック"/>
              </a:rPr>
              <a:t>Les projets de décret FPE transmis :</a:t>
            </a:r>
            <a:endParaRPr/>
          </a:p>
          <a:p>
            <a:pPr algn="ctr">
              <a:lnSpc>
                <a:spcPct val="100000"/>
              </a:lnSpc>
              <a:buFont typeface="Arial"/>
              <a:buChar char="•"/>
            </a:pPr>
            <a:r>
              <a:rPr b="1" lang="fr-FR" sz="2000" u="sng">
                <a:solidFill>
                  <a:srgbClr val="262626"/>
                </a:solidFill>
                <a:latin typeface="Section-Bold"/>
                <a:ea typeface="ＭＳ Ｐゴシック"/>
              </a:rPr>
              <a:t>Catégorie B trois grades</a:t>
            </a:r>
            <a:endParaRPr/>
          </a:p>
          <a:p>
            <a:pPr algn="ctr">
              <a:lnSpc>
                <a:spcPct val="100000"/>
              </a:lnSpc>
              <a:buFont typeface="Arial"/>
              <a:buChar char="•"/>
            </a:pPr>
            <a:r>
              <a:rPr b="1" lang="fr-FR" sz="2000" u="sng">
                <a:solidFill>
                  <a:srgbClr val="262626"/>
                </a:solidFill>
                <a:latin typeface="Section-Bold"/>
                <a:ea typeface="ＭＳ Ｐゴシック"/>
              </a:rPr>
              <a:t>Catégorie C</a:t>
            </a:r>
            <a:endParaRPr/>
          </a:p>
          <a:p>
            <a:pPr algn="ctr">
              <a:lnSpc>
                <a:spcPct val="100000"/>
              </a:lnSpc>
              <a:buFont typeface="Arial"/>
              <a:buChar char="•"/>
            </a:pPr>
            <a:r>
              <a:rPr b="1" lang="fr-FR" sz="2000" u="sng">
                <a:solidFill>
                  <a:srgbClr val="262626"/>
                </a:solidFill>
                <a:latin typeface="Section-Bold"/>
                <a:ea typeface="ＭＳ Ｐゴシック"/>
              </a:rPr>
              <a:t>Catégorie B social</a:t>
            </a:r>
            <a:endParaRPr/>
          </a:p>
          <a:p>
            <a:pPr algn="ctr">
              <a:lnSpc>
                <a:spcPct val="100000"/>
              </a:lnSpc>
              <a:buFont typeface="Arial"/>
              <a:buChar char="•"/>
            </a:pPr>
            <a:r>
              <a:rPr b="1" lang="fr-FR" sz="2000" u="sng">
                <a:solidFill>
                  <a:srgbClr val="262626"/>
                </a:solidFill>
                <a:latin typeface="Section-Bold"/>
                <a:ea typeface="ＭＳ Ｐゴシック"/>
              </a:rPr>
              <a:t>Catégorie B paramédical</a:t>
            </a:r>
            <a:endParaRPr/>
          </a:p>
          <a:p>
            <a:pPr algn="ctr">
              <a:lnSpc>
                <a:spcPct val="100000"/>
              </a:lnSpc>
              <a:buFont typeface="Arial"/>
              <a:buChar char="•"/>
            </a:pPr>
            <a:r>
              <a:rPr b="1" lang="fr-FR" sz="2000" u="sng">
                <a:solidFill>
                  <a:srgbClr val="262626"/>
                </a:solidFill>
                <a:latin typeface="Section-Bold"/>
                <a:ea typeface="ＭＳ Ｐゴシック"/>
              </a:rPr>
              <a:t>Catégorie A social</a:t>
            </a:r>
            <a:endParaRPr/>
          </a:p>
          <a:p>
            <a:pPr algn="ctr">
              <a:lnSpc>
                <a:spcPct val="100000"/>
              </a:lnSpc>
              <a:buFont typeface="Arial"/>
              <a:buChar char="•"/>
            </a:pPr>
            <a:r>
              <a:rPr b="1" lang="fr-FR" sz="2000" u="sng">
                <a:solidFill>
                  <a:srgbClr val="262626"/>
                </a:solidFill>
                <a:latin typeface="Section-Bold"/>
                <a:ea typeface="ＭＳ Ｐゴシック"/>
              </a:rPr>
              <a:t>Catégorie A infirmiers Etat</a:t>
            </a:r>
            <a:endParaRPr/>
          </a:p>
          <a:p>
            <a:pPr algn="ctr">
              <a:lnSpc>
                <a:spcPct val="100000"/>
              </a:lnSpc>
            </a:pPr>
            <a:endParaRPr/>
          </a:p>
          <a:p>
            <a:pPr algn="ctr">
              <a:lnSpc>
                <a:spcPct val="100000"/>
              </a:lnSpc>
            </a:pPr>
            <a:endParaRPr/>
          </a:p>
          <a:p>
            <a:pPr algn="ctr">
              <a:lnSpc>
                <a:spcPct val="100000"/>
              </a:lnSpc>
            </a:pPr>
            <a:endParaRPr/>
          </a:p>
          <a:p>
            <a:pPr algn="just">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13" name="CustomShape 3"/>
          <p:cNvSpPr/>
          <p:nvPr/>
        </p:nvSpPr>
        <p:spPr>
          <a:xfrm>
            <a:off x="7436520" y="274680"/>
            <a:ext cx="1240560" cy="240480"/>
          </a:xfrm>
          <a:prstGeom prst="rect">
            <a:avLst/>
          </a:prstGeom>
          <a:noFill/>
          <a:ln>
            <a:noFill/>
          </a:ln>
        </p:spPr>
      </p:sp>
      <p:sp>
        <p:nvSpPr>
          <p:cNvPr id="114" name="CustomShape 4"/>
          <p:cNvSpPr/>
          <p:nvPr/>
        </p:nvSpPr>
        <p:spPr>
          <a:xfrm>
            <a:off x="457200" y="6450480"/>
            <a:ext cx="6505920" cy="198720"/>
          </a:xfrm>
          <a:prstGeom prst="rect">
            <a:avLst/>
          </a:prstGeom>
          <a:noFill/>
          <a:ln>
            <a:noFill/>
          </a:ln>
        </p:spPr>
      </p:sp>
      <p:sp>
        <p:nvSpPr>
          <p:cNvPr id="115" name="CustomShape 5"/>
          <p:cNvSpPr/>
          <p:nvPr/>
        </p:nvSpPr>
        <p:spPr>
          <a:xfrm>
            <a:off x="2249640" y="6400800"/>
            <a:ext cx="2133000" cy="475560"/>
          </a:xfrm>
          <a:prstGeom prst="rect">
            <a:avLst/>
          </a:prstGeom>
          <a:noFill/>
          <a:ln>
            <a:noFill/>
          </a:ln>
        </p:spPr>
        <p:txBody>
          <a:bodyPr lIns="90000" rIns="90000" tIns="45000" bIns="45000"/>
          <a:p>
            <a:pPr>
              <a:lnSpc>
                <a:spcPct val="100000"/>
              </a:lnSpc>
            </a:pPr>
            <a:fld id="{D110AEAB-2FE1-4535-8FC1-5D90AC070D6D}" type="slidenum">
              <a:rPr lang="fr-FR" sz="1400">
                <a:solidFill>
                  <a:srgbClr val="000000"/>
                </a:solidFill>
                <a:latin typeface="Arial"/>
                <a:ea typeface="ＭＳ Ｐゴシック"/>
              </a:rPr>
              <a:t>&lt;numéro&gt;</a:t>
            </a:fld>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CustomShape 1"/>
          <p:cNvSpPr/>
          <p:nvPr/>
        </p:nvSpPr>
        <p:spPr>
          <a:xfrm>
            <a:off x="457200" y="274680"/>
            <a:ext cx="8228880" cy="240480"/>
          </a:xfrm>
          <a:prstGeom prst="rect">
            <a:avLst/>
          </a:prstGeom>
          <a:noFill/>
          <a:ln>
            <a:noFill/>
          </a:ln>
        </p:spPr>
      </p:sp>
      <p:sp>
        <p:nvSpPr>
          <p:cNvPr id="117" name="CustomShape 2"/>
          <p:cNvSpPr/>
          <p:nvPr/>
        </p:nvSpPr>
        <p:spPr>
          <a:xfrm>
            <a:off x="457200" y="910080"/>
            <a:ext cx="8228880" cy="4054680"/>
          </a:xfrm>
          <a:prstGeom prst="rect">
            <a:avLst/>
          </a:prstGeom>
          <a:noFill/>
          <a:ln>
            <a:noFill/>
          </a:ln>
        </p:spPr>
        <p:txBody>
          <a:bodyPr lIns="90000" rIns="90000" tIns="45000" bIns="45000"/>
          <a:p>
            <a:pPr algn="ctr">
              <a:lnSpc>
                <a:spcPct val="100000"/>
              </a:lnSpc>
            </a:pPr>
            <a:endParaRPr/>
          </a:p>
          <a:p>
            <a:pPr algn="ctr">
              <a:lnSpc>
                <a:spcPct val="100000"/>
              </a:lnSpc>
            </a:pPr>
            <a:r>
              <a:rPr b="1" lang="fr-FR" sz="2000" u="sng">
                <a:solidFill>
                  <a:srgbClr val="262626"/>
                </a:solidFill>
                <a:latin typeface="Section-Bold"/>
                <a:ea typeface="ＭＳ Ｐゴシック"/>
              </a:rPr>
              <a:t>Remarque liminaire :</a:t>
            </a:r>
            <a:endParaRPr/>
          </a:p>
          <a:p>
            <a:pPr algn="ctr">
              <a:lnSpc>
                <a:spcPct val="100000"/>
              </a:lnSpc>
            </a:pPr>
            <a:endParaRPr/>
          </a:p>
          <a:p>
            <a:pPr algn="just">
              <a:lnSpc>
                <a:spcPct val="100000"/>
              </a:lnSpc>
            </a:pPr>
            <a:r>
              <a:rPr lang="fr-FR" sz="2000">
                <a:solidFill>
                  <a:srgbClr val="262626"/>
                </a:solidFill>
                <a:latin typeface="Section-Bold"/>
                <a:ea typeface="ＭＳ Ｐゴシック"/>
              </a:rPr>
              <a:t>     </a:t>
            </a:r>
            <a:r>
              <a:rPr lang="fr-FR" sz="2000">
                <a:solidFill>
                  <a:srgbClr val="262626"/>
                </a:solidFill>
                <a:latin typeface="Section-Bold"/>
                <a:ea typeface="ＭＳ Ｐゴシック"/>
              </a:rPr>
              <a:t>Les projets de décret transmis concernent à ce stade la seule fonction publique de l’Etat.</a:t>
            </a:r>
            <a:endParaRPr/>
          </a:p>
          <a:p>
            <a:pPr algn="just">
              <a:lnSpc>
                <a:spcPct val="100000"/>
              </a:lnSpc>
            </a:pPr>
            <a:endParaRPr/>
          </a:p>
          <a:p>
            <a:pPr algn="just">
              <a:lnSpc>
                <a:spcPct val="100000"/>
              </a:lnSpc>
            </a:pPr>
            <a:r>
              <a:rPr lang="fr-FR" sz="2000">
                <a:solidFill>
                  <a:srgbClr val="262626"/>
                </a:solidFill>
                <a:latin typeface="Section-Bold"/>
                <a:ea typeface="ＭＳ Ｐゴシック"/>
              </a:rPr>
              <a:t>     </a:t>
            </a:r>
            <a:r>
              <a:rPr b="1" lang="fr-FR" sz="2000">
                <a:solidFill>
                  <a:srgbClr val="262626"/>
                </a:solidFill>
                <a:latin typeface="Section-Bold"/>
                <a:ea typeface="ＭＳ Ｐゴシック"/>
              </a:rPr>
              <a:t>Les textes FPT et FPH sont en cours de validation et seront transmis prochainement.</a:t>
            </a:r>
            <a:endParaRPr/>
          </a:p>
          <a:p>
            <a:pPr algn="just">
              <a:lnSpc>
                <a:spcPct val="100000"/>
              </a:lnSpc>
            </a:pPr>
            <a:r>
              <a:rPr b="1" lang="fr-FR" sz="2000">
                <a:solidFill>
                  <a:srgbClr val="262626"/>
                </a:solidFill>
                <a:latin typeface="Section-Bold"/>
                <a:ea typeface="ＭＳ Ｐゴシック"/>
              </a:rPr>
              <a:t>     </a:t>
            </a:r>
            <a:r>
              <a:rPr b="1" lang="fr-FR" sz="2000">
                <a:solidFill>
                  <a:srgbClr val="262626"/>
                </a:solidFill>
                <a:latin typeface="Section-Bold"/>
                <a:ea typeface="ＭＳ Ｐゴシック"/>
              </a:rPr>
              <a:t>Au total, environ 40 décrets statutaires et indiciaires ont été élaborés dans le cadre de la première vague de revalorisation PPCR.</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ctr">
              <a:lnSpc>
                <a:spcPct val="100000"/>
              </a:lnSpc>
            </a:pPr>
            <a:endParaRPr/>
          </a:p>
          <a:p>
            <a:pPr algn="ctr">
              <a:lnSpc>
                <a:spcPct val="100000"/>
              </a:lnSpc>
            </a:pPr>
            <a:endParaRPr/>
          </a:p>
          <a:p>
            <a:pPr algn="ctr">
              <a:lnSpc>
                <a:spcPct val="100000"/>
              </a:lnSpc>
            </a:pPr>
            <a:endParaRPr/>
          </a:p>
          <a:p>
            <a:pPr algn="just">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18" name="CustomShape 3"/>
          <p:cNvSpPr/>
          <p:nvPr/>
        </p:nvSpPr>
        <p:spPr>
          <a:xfrm>
            <a:off x="7436520" y="274680"/>
            <a:ext cx="1240560" cy="240480"/>
          </a:xfrm>
          <a:prstGeom prst="rect">
            <a:avLst/>
          </a:prstGeom>
          <a:noFill/>
          <a:ln>
            <a:noFill/>
          </a:ln>
        </p:spPr>
      </p:sp>
      <p:sp>
        <p:nvSpPr>
          <p:cNvPr id="119" name="CustomShape 4"/>
          <p:cNvSpPr/>
          <p:nvPr/>
        </p:nvSpPr>
        <p:spPr>
          <a:xfrm>
            <a:off x="457200" y="6450480"/>
            <a:ext cx="6505920" cy="198720"/>
          </a:xfrm>
          <a:prstGeom prst="rect">
            <a:avLst/>
          </a:prstGeom>
          <a:noFill/>
          <a:ln>
            <a:noFill/>
          </a:ln>
        </p:spPr>
      </p:sp>
      <p:sp>
        <p:nvSpPr>
          <p:cNvPr id="120" name="CustomShape 5"/>
          <p:cNvSpPr/>
          <p:nvPr/>
        </p:nvSpPr>
        <p:spPr>
          <a:xfrm>
            <a:off x="2249640" y="6400800"/>
            <a:ext cx="2133000" cy="475560"/>
          </a:xfrm>
          <a:prstGeom prst="rect">
            <a:avLst/>
          </a:prstGeom>
          <a:noFill/>
          <a:ln>
            <a:noFill/>
          </a:ln>
        </p:spPr>
        <p:txBody>
          <a:bodyPr lIns="90000" rIns="90000" tIns="45000" bIns="45000"/>
          <a:p>
            <a:pPr>
              <a:lnSpc>
                <a:spcPct val="100000"/>
              </a:lnSpc>
            </a:pPr>
            <a:fld id="{B2993427-F7A4-4D63-BF9F-0E6FCEEEC64D}" type="slidenum">
              <a:rPr lang="fr-FR" sz="1400">
                <a:solidFill>
                  <a:srgbClr val="000000"/>
                </a:solidFill>
                <a:latin typeface="Arial"/>
                <a:ea typeface="ＭＳ Ｐゴシック"/>
              </a:rPr>
              <a:t>&lt;numéro&gt;</a:t>
            </a:fld>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1" name="CustomShape 1"/>
          <p:cNvSpPr/>
          <p:nvPr/>
        </p:nvSpPr>
        <p:spPr>
          <a:xfrm>
            <a:off x="457200" y="274680"/>
            <a:ext cx="8228880" cy="240480"/>
          </a:xfrm>
          <a:prstGeom prst="rect">
            <a:avLst/>
          </a:prstGeom>
          <a:noFill/>
          <a:ln>
            <a:noFill/>
          </a:ln>
        </p:spPr>
      </p:sp>
      <p:sp>
        <p:nvSpPr>
          <p:cNvPr id="122" name="CustomShape 2"/>
          <p:cNvSpPr/>
          <p:nvPr/>
        </p:nvSpPr>
        <p:spPr>
          <a:xfrm>
            <a:off x="7436520" y="274680"/>
            <a:ext cx="1240560" cy="240480"/>
          </a:xfrm>
          <a:prstGeom prst="rect">
            <a:avLst/>
          </a:prstGeom>
          <a:noFill/>
          <a:ln>
            <a:noFill/>
          </a:ln>
        </p:spPr>
      </p:sp>
      <p:sp>
        <p:nvSpPr>
          <p:cNvPr id="123"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48FEAABC-9527-4168-9D55-198FB05CE27D}" type="slidenum">
              <a:rPr lang="fr-FR" sz="1400">
                <a:solidFill>
                  <a:srgbClr val="000000"/>
                </a:solidFill>
                <a:latin typeface="Arial"/>
                <a:ea typeface="ＭＳ Ｐゴシック"/>
              </a:rPr>
              <a:t>&lt;numéro&gt;</a:t>
            </a:fld>
            <a:endParaRPr/>
          </a:p>
        </p:txBody>
      </p:sp>
      <p:sp>
        <p:nvSpPr>
          <p:cNvPr id="124"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125" name="CustomShape 5"/>
          <p:cNvSpPr/>
          <p:nvPr/>
        </p:nvSpPr>
        <p:spPr>
          <a:xfrm>
            <a:off x="476640" y="1553760"/>
            <a:ext cx="7812360" cy="789120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 projet de décret B trois grades</a:t>
            </a:r>
            <a:endParaRPr/>
          </a:p>
          <a:p>
            <a:pPr algn="just">
              <a:lnSpc>
                <a:spcPct val="100000"/>
              </a:lnSpc>
            </a:pPr>
            <a:endParaRPr/>
          </a:p>
          <a:p>
            <a:pPr algn="just">
              <a:lnSpc>
                <a:spcPct val="100000"/>
              </a:lnSpc>
            </a:pPr>
            <a:r>
              <a:rPr lang="fr-FR" sz="2200">
                <a:solidFill>
                  <a:srgbClr val="000000"/>
                </a:solidFill>
                <a:latin typeface="Section-Medium"/>
                <a:ea typeface="ＭＳ Ｐゴシック"/>
              </a:rPr>
              <a:t>Ce projet de décret s’articule autour de deux séries de dispositions :</a:t>
            </a:r>
            <a:endParaRPr/>
          </a:p>
          <a:p>
            <a:pPr algn="just">
              <a:lnSpc>
                <a:spcPct val="100000"/>
              </a:lnSpc>
            </a:pPr>
            <a:endParaRPr/>
          </a:p>
          <a:p>
            <a:pPr algn="just">
              <a:lnSpc>
                <a:spcPct val="100000"/>
              </a:lnSpc>
              <a:buFont typeface="Arial"/>
              <a:buChar char="•"/>
            </a:pPr>
            <a:r>
              <a:rPr lang="fr-FR" sz="2200">
                <a:solidFill>
                  <a:srgbClr val="000000"/>
                </a:solidFill>
                <a:latin typeface="Section-Medium"/>
                <a:ea typeface="ＭＳ Ｐゴシック"/>
              </a:rPr>
              <a:t>Les dispositions statutaires prenant </a:t>
            </a:r>
            <a:r>
              <a:rPr b="1" lang="fr-FR" sz="2200">
                <a:solidFill>
                  <a:srgbClr val="000000"/>
                </a:solidFill>
                <a:latin typeface="Section-Medium"/>
                <a:ea typeface="ＭＳ Ｐゴシック"/>
              </a:rPr>
              <a:t>effet dès le 1</a:t>
            </a:r>
            <a:r>
              <a:rPr b="1" lang="fr-FR" sz="2200" baseline="30000">
                <a:solidFill>
                  <a:srgbClr val="000000"/>
                </a:solidFill>
                <a:latin typeface="Section-Medium"/>
                <a:ea typeface="ＭＳ Ｐゴシック"/>
              </a:rPr>
              <a:t>er</a:t>
            </a:r>
            <a:r>
              <a:rPr b="1" lang="fr-FR" sz="2200">
                <a:solidFill>
                  <a:srgbClr val="000000"/>
                </a:solidFill>
                <a:latin typeface="Section-Medium"/>
                <a:ea typeface="ＭＳ Ｐゴシック"/>
              </a:rPr>
              <a:t> janvier 2016, </a:t>
            </a:r>
            <a:r>
              <a:rPr lang="fr-FR" sz="2200">
                <a:solidFill>
                  <a:srgbClr val="000000"/>
                </a:solidFill>
                <a:latin typeface="Section-Medium"/>
                <a:ea typeface="ＭＳ Ｐゴシック"/>
              </a:rPr>
              <a:t>en application des dispositions du projet de loi de finances pour l’année 2016 (prévues à l’article 148 de la loi de finances 2016) ;</a:t>
            </a:r>
            <a:endParaRPr/>
          </a:p>
          <a:p>
            <a:pPr algn="just">
              <a:lnSpc>
                <a:spcPct val="100000"/>
              </a:lnSpc>
            </a:pPr>
            <a:endParaRPr/>
          </a:p>
          <a:p>
            <a:pPr algn="just">
              <a:lnSpc>
                <a:spcPct val="100000"/>
              </a:lnSpc>
            </a:pPr>
            <a:endParaRPr/>
          </a:p>
          <a:p>
            <a:pPr algn="just">
              <a:lnSpc>
                <a:spcPct val="100000"/>
              </a:lnSpc>
              <a:buFont typeface="Arial"/>
              <a:buChar char="•"/>
            </a:pPr>
            <a:r>
              <a:rPr lang="fr-FR" sz="2200">
                <a:solidFill>
                  <a:srgbClr val="000000"/>
                </a:solidFill>
                <a:latin typeface="Section-Medium"/>
                <a:ea typeface="ＭＳ Ｐゴシック"/>
              </a:rPr>
              <a:t>Les dispositions statutaires prenant effet </a:t>
            </a:r>
            <a:r>
              <a:rPr b="1" lang="fr-FR" sz="2200">
                <a:solidFill>
                  <a:srgbClr val="000000"/>
                </a:solidFill>
                <a:latin typeface="Section-Medium"/>
                <a:ea typeface="ＭＳ Ｐゴシック"/>
              </a:rPr>
              <a:t>à compter du 1</a:t>
            </a:r>
            <a:r>
              <a:rPr b="1" lang="fr-FR" sz="2200" baseline="30000">
                <a:solidFill>
                  <a:srgbClr val="000000"/>
                </a:solidFill>
                <a:latin typeface="Section-Medium"/>
                <a:ea typeface="ＭＳ Ｐゴシック"/>
              </a:rPr>
              <a:t>er</a:t>
            </a:r>
            <a:r>
              <a:rPr b="1" lang="fr-FR" sz="2200">
                <a:solidFill>
                  <a:srgbClr val="000000"/>
                </a:solidFill>
                <a:latin typeface="Section-Medium"/>
                <a:ea typeface="ＭＳ Ｐゴシック"/>
              </a:rPr>
              <a:t> janvier 2017.</a:t>
            </a:r>
            <a:endParaRPr/>
          </a:p>
          <a:p>
            <a:pPr algn="just">
              <a:lnSpc>
                <a:spcPct val="100000"/>
              </a:lnSpc>
            </a:pPr>
            <a:endParaRPr/>
          </a:p>
          <a:p>
            <a:pPr algn="just">
              <a:lnSpc>
                <a:spcPct val="100000"/>
              </a:lnSpc>
            </a:pPr>
            <a:endParaRPr/>
          </a:p>
          <a:p>
            <a:pPr algn="just">
              <a:lnSpc>
                <a:spcPct val="100000"/>
              </a:lnSpc>
            </a:pPr>
            <a:r>
              <a:rPr lang="fr-FR" sz="2200">
                <a:solidFill>
                  <a:srgbClr val="000000"/>
                </a:solidFill>
                <a:latin typeface="Section-Medium"/>
                <a:ea typeface="ＭＳ Ｐゴシック"/>
              </a:rPr>
              <a:t>	</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CustomShape 1"/>
          <p:cNvSpPr/>
          <p:nvPr/>
        </p:nvSpPr>
        <p:spPr>
          <a:xfrm>
            <a:off x="457200" y="274680"/>
            <a:ext cx="8228880" cy="240480"/>
          </a:xfrm>
          <a:prstGeom prst="rect">
            <a:avLst/>
          </a:prstGeom>
          <a:noFill/>
          <a:ln>
            <a:noFill/>
          </a:ln>
        </p:spPr>
      </p:sp>
      <p:sp>
        <p:nvSpPr>
          <p:cNvPr id="127" name="CustomShape 2"/>
          <p:cNvSpPr/>
          <p:nvPr/>
        </p:nvSpPr>
        <p:spPr>
          <a:xfrm>
            <a:off x="7436520" y="274680"/>
            <a:ext cx="1240560" cy="240480"/>
          </a:xfrm>
          <a:prstGeom prst="rect">
            <a:avLst/>
          </a:prstGeom>
          <a:noFill/>
          <a:ln>
            <a:noFill/>
          </a:ln>
        </p:spPr>
      </p:sp>
      <p:sp>
        <p:nvSpPr>
          <p:cNvPr id="128"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CD59087E-DBF9-4E89-BF1D-67339A94A4EB}" type="slidenum">
              <a:rPr lang="fr-FR" sz="1400">
                <a:solidFill>
                  <a:srgbClr val="000000"/>
                </a:solidFill>
                <a:latin typeface="Arial"/>
                <a:ea typeface="ＭＳ Ｐゴシック"/>
              </a:rPr>
              <a:t>&lt;numéro&gt;</a:t>
            </a:fld>
            <a:endParaRPr/>
          </a:p>
        </p:txBody>
      </p:sp>
      <p:sp>
        <p:nvSpPr>
          <p:cNvPr id="129"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130" name="CustomShape 5"/>
          <p:cNvSpPr/>
          <p:nvPr/>
        </p:nvSpPr>
        <p:spPr>
          <a:xfrm>
            <a:off x="457200" y="515880"/>
            <a:ext cx="7812360" cy="990216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 projet de décret B trois grades </a:t>
            </a:r>
            <a:endParaRPr/>
          </a:p>
          <a:p>
            <a:pPr algn="ctr">
              <a:lnSpc>
                <a:spcPct val="100000"/>
              </a:lnSpc>
            </a:pPr>
            <a:r>
              <a:rPr b="1" lang="fr-FR" sz="2200" u="sng">
                <a:solidFill>
                  <a:srgbClr val="000000"/>
                </a:solidFill>
                <a:latin typeface="Section-Medium"/>
                <a:ea typeface="ＭＳ Ｐゴシック"/>
              </a:rPr>
              <a:t>Dispositions 1</a:t>
            </a:r>
            <a:r>
              <a:rPr b="1" lang="fr-FR" sz="2200" u="sng" baseline="30000">
                <a:solidFill>
                  <a:srgbClr val="000000"/>
                </a:solidFill>
                <a:latin typeface="Section-Medium"/>
                <a:ea typeface="ＭＳ Ｐゴシック"/>
              </a:rPr>
              <a:t>er</a:t>
            </a:r>
            <a:r>
              <a:rPr b="1" lang="fr-FR" sz="2200" u="sng">
                <a:solidFill>
                  <a:srgbClr val="000000"/>
                </a:solidFill>
                <a:latin typeface="Section-Medium"/>
                <a:ea typeface="ＭＳ Ｐゴシック"/>
              </a:rPr>
              <a:t> janvier 2016</a:t>
            </a:r>
            <a:endParaRPr/>
          </a:p>
          <a:p>
            <a:pPr algn="just">
              <a:lnSpc>
                <a:spcPct val="100000"/>
              </a:lnSpc>
            </a:pPr>
            <a:endParaRPr/>
          </a:p>
          <a:p>
            <a:pPr algn="just">
              <a:lnSpc>
                <a:spcPct val="100000"/>
              </a:lnSpc>
            </a:pPr>
            <a:r>
              <a:rPr lang="fr-FR" sz="2200">
                <a:solidFill>
                  <a:srgbClr val="000000"/>
                </a:solidFill>
                <a:latin typeface="Section-Medium"/>
                <a:ea typeface="ＭＳ Ｐゴシック"/>
              </a:rPr>
              <a:t>Au 1</a:t>
            </a:r>
            <a:r>
              <a:rPr lang="fr-FR" sz="2200" baseline="30000">
                <a:solidFill>
                  <a:srgbClr val="000000"/>
                </a:solidFill>
                <a:latin typeface="Section-Medium"/>
                <a:ea typeface="ＭＳ Ｐゴシック"/>
              </a:rPr>
              <a:t>er</a:t>
            </a:r>
            <a:r>
              <a:rPr lang="fr-FR" sz="2200">
                <a:solidFill>
                  <a:srgbClr val="000000"/>
                </a:solidFill>
                <a:latin typeface="Section-Medium"/>
                <a:ea typeface="ＭＳ Ｐゴシック"/>
              </a:rPr>
              <a:t> janvier 2016 sont prévus :</a:t>
            </a:r>
            <a:endParaRPr/>
          </a:p>
          <a:p>
            <a:pPr algn="just">
              <a:lnSpc>
                <a:spcPct val="100000"/>
              </a:lnSpc>
            </a:pPr>
            <a:endParaRPr/>
          </a:p>
          <a:p>
            <a:pPr algn="just">
              <a:lnSpc>
                <a:spcPct val="100000"/>
              </a:lnSpc>
              <a:buFont typeface="Arial"/>
              <a:buChar char="•"/>
            </a:pPr>
            <a:r>
              <a:rPr lang="fr-FR" sz="2200">
                <a:solidFill>
                  <a:srgbClr val="000000"/>
                </a:solidFill>
                <a:latin typeface="Section-Medium"/>
                <a:ea typeface="ＭＳ Ｐゴシック"/>
              </a:rPr>
              <a:t>Un </a:t>
            </a:r>
            <a:r>
              <a:rPr b="1" lang="fr-FR" sz="2200">
                <a:solidFill>
                  <a:srgbClr val="000000"/>
                </a:solidFill>
                <a:latin typeface="Section-Medium"/>
                <a:ea typeface="ＭＳ Ｐゴシック"/>
              </a:rPr>
              <a:t>toilettage de </a:t>
            </a:r>
            <a:r>
              <a:rPr b="1" lang="fr-FR" sz="2200" u="sng">
                <a:solidFill>
                  <a:srgbClr val="000000"/>
                </a:solidFill>
                <a:latin typeface="Section-Medium"/>
                <a:ea typeface="ＭＳ Ｐゴシック"/>
              </a:rPr>
              <a:t>30 statuts particuliers </a:t>
            </a:r>
            <a:r>
              <a:rPr lang="fr-FR" sz="2200">
                <a:solidFill>
                  <a:srgbClr val="000000"/>
                </a:solidFill>
                <a:latin typeface="Section-Medium"/>
                <a:ea typeface="ＭＳ Ｐゴシック"/>
              </a:rPr>
              <a:t>visant à la mise</a:t>
            </a:r>
            <a:r>
              <a:rPr b="1" lang="fr-FR" sz="2200">
                <a:solidFill>
                  <a:srgbClr val="000000"/>
                </a:solidFill>
                <a:latin typeface="Section-Medium"/>
                <a:ea typeface="ＭＳ Ｐゴシック"/>
              </a:rPr>
              <a:t> </a:t>
            </a:r>
            <a:r>
              <a:rPr lang="fr-FR" sz="2200">
                <a:solidFill>
                  <a:srgbClr val="000000"/>
                </a:solidFill>
                <a:latin typeface="Section-Medium"/>
                <a:ea typeface="ＭＳ Ｐゴシック"/>
              </a:rPr>
              <a:t>en cohérence des dispositions relatives à l’avancement d’échelon avec les dispositions de la loi de finances pour 2016  ;</a:t>
            </a:r>
            <a:endParaRPr/>
          </a:p>
          <a:p>
            <a:pPr algn="just">
              <a:lnSpc>
                <a:spcPct val="100000"/>
              </a:lnSpc>
            </a:pPr>
            <a:endParaRPr/>
          </a:p>
          <a:p>
            <a:pPr algn="just">
              <a:lnSpc>
                <a:spcPct val="100000"/>
              </a:lnSpc>
              <a:buFont typeface="Arial"/>
              <a:buChar char="•"/>
            </a:pPr>
            <a:r>
              <a:rPr lang="fr-FR" sz="2200">
                <a:solidFill>
                  <a:srgbClr val="000000"/>
                </a:solidFill>
                <a:latin typeface="Section-Medium"/>
                <a:ea typeface="ＭＳ Ｐゴシック"/>
              </a:rPr>
              <a:t>Une disposition permettant la </a:t>
            </a:r>
            <a:r>
              <a:rPr b="1" lang="fr-FR" sz="2200">
                <a:solidFill>
                  <a:srgbClr val="000000"/>
                </a:solidFill>
                <a:latin typeface="Section-Medium"/>
                <a:ea typeface="ＭＳ Ｐゴシック"/>
              </a:rPr>
              <a:t>conservation des réductions et majorations d’ancienneté </a:t>
            </a:r>
            <a:r>
              <a:rPr lang="fr-FR" sz="2200">
                <a:solidFill>
                  <a:srgbClr val="000000"/>
                </a:solidFill>
                <a:latin typeface="Section-Medium"/>
                <a:ea typeface="ＭＳ Ｐゴシック"/>
              </a:rPr>
              <a:t>accordées au titre des années précédant l’année 2016 et non utilisées.</a:t>
            </a:r>
            <a:endParaRPr/>
          </a:p>
          <a:p>
            <a:pPr algn="just">
              <a:lnSpc>
                <a:spcPct val="100000"/>
              </a:lnSpc>
            </a:pPr>
            <a:endParaRPr/>
          </a:p>
          <a:p>
            <a:pPr algn="just">
              <a:lnSpc>
                <a:spcPct val="100000"/>
              </a:lnSpc>
              <a:buFont typeface="Arial"/>
              <a:buChar char="•"/>
            </a:pPr>
            <a:r>
              <a:rPr lang="fr-FR" sz="2200">
                <a:solidFill>
                  <a:srgbClr val="000000"/>
                </a:solidFill>
                <a:latin typeface="Section-Medium"/>
                <a:ea typeface="ＭＳ Ｐゴシック"/>
              </a:rPr>
              <a:t>Des </a:t>
            </a:r>
            <a:r>
              <a:rPr b="1" lang="fr-FR" sz="2200">
                <a:solidFill>
                  <a:srgbClr val="000000"/>
                </a:solidFill>
                <a:latin typeface="Section-Medium"/>
                <a:ea typeface="ＭＳ Ｐゴシック"/>
              </a:rPr>
              <a:t>dispositions visant à faire bénéficier les derniers corps de catégorie B à ne pas avoir bénéficié des mesures de revalorisation mises en œuvre à compter de 2010 de la grille B revalorisée :  </a:t>
            </a:r>
            <a:endParaRPr/>
          </a:p>
          <a:p>
            <a:pPr algn="just">
              <a:lnSpc>
                <a:spcPct val="100000"/>
              </a:lnSpc>
            </a:pPr>
            <a:endParaRPr/>
          </a:p>
          <a:p>
            <a:pPr algn="just">
              <a:lnSpc>
                <a:spcPct val="100000"/>
              </a:lnSpc>
            </a:pPr>
            <a:r>
              <a:rPr lang="fr-FR" sz="2200">
                <a:solidFill>
                  <a:srgbClr val="000000"/>
                </a:solidFill>
                <a:latin typeface="Section-Medium"/>
                <a:ea typeface="ＭＳ Ｐゴシック"/>
              </a:rPr>
              <a:t>	</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1" name="CustomShape 1"/>
          <p:cNvSpPr/>
          <p:nvPr/>
        </p:nvSpPr>
        <p:spPr>
          <a:xfrm>
            <a:off x="457200" y="274680"/>
            <a:ext cx="8228880" cy="240480"/>
          </a:xfrm>
          <a:prstGeom prst="rect">
            <a:avLst/>
          </a:prstGeom>
          <a:noFill/>
          <a:ln>
            <a:noFill/>
          </a:ln>
        </p:spPr>
      </p:sp>
      <p:sp>
        <p:nvSpPr>
          <p:cNvPr id="132" name="CustomShape 2"/>
          <p:cNvSpPr/>
          <p:nvPr/>
        </p:nvSpPr>
        <p:spPr>
          <a:xfrm>
            <a:off x="7436520" y="274680"/>
            <a:ext cx="1240560" cy="240480"/>
          </a:xfrm>
          <a:prstGeom prst="rect">
            <a:avLst/>
          </a:prstGeom>
          <a:noFill/>
          <a:ln>
            <a:noFill/>
          </a:ln>
        </p:spPr>
      </p:sp>
      <p:sp>
        <p:nvSpPr>
          <p:cNvPr id="133" name="CustomShape 3"/>
          <p:cNvSpPr/>
          <p:nvPr/>
        </p:nvSpPr>
        <p:spPr>
          <a:xfrm>
            <a:off x="2249640" y="6400800"/>
            <a:ext cx="2133000" cy="475560"/>
          </a:xfrm>
          <a:prstGeom prst="rect">
            <a:avLst/>
          </a:prstGeom>
          <a:noFill/>
          <a:ln>
            <a:noFill/>
          </a:ln>
        </p:spPr>
        <p:txBody>
          <a:bodyPr lIns="90000" rIns="90000" tIns="45000" bIns="45000"/>
          <a:p>
            <a:pPr>
              <a:lnSpc>
                <a:spcPct val="100000"/>
              </a:lnSpc>
            </a:pPr>
            <a:fld id="{5B95722D-6E06-43C7-B7AE-2AA403725CE9}" type="slidenum">
              <a:rPr lang="fr-FR" sz="1400">
                <a:solidFill>
                  <a:srgbClr val="000000"/>
                </a:solidFill>
                <a:latin typeface="Arial"/>
                <a:ea typeface="ＭＳ Ｐゴシック"/>
              </a:rPr>
              <a:t>&lt;numéro&gt;</a:t>
            </a:fld>
            <a:endParaRPr/>
          </a:p>
        </p:txBody>
      </p:sp>
      <p:sp>
        <p:nvSpPr>
          <p:cNvPr id="134" name="CustomShape 4"/>
          <p:cNvSpPr/>
          <p:nvPr/>
        </p:nvSpPr>
        <p:spPr>
          <a:xfrm>
            <a:off x="821160" y="1641240"/>
            <a:ext cx="7122960" cy="699840"/>
          </a:xfrm>
          <a:prstGeom prst="rect">
            <a:avLst/>
          </a:prstGeom>
          <a:noFill/>
          <a:ln>
            <a:noFill/>
          </a:ln>
        </p:spPr>
        <p:txBody>
          <a:bodyPr lIns="90000" rIns="90000" tIns="45000" bIns="45000"/>
          <a:p>
            <a:pPr algn="just">
              <a:lnSpc>
                <a:spcPct val="100000"/>
              </a:lnSpc>
            </a:pPr>
            <a:endParaRPr/>
          </a:p>
          <a:p>
            <a:pPr algn="just">
              <a:lnSpc>
                <a:spcPct val="100000"/>
              </a:lnSpc>
            </a:pPr>
            <a:endParaRPr/>
          </a:p>
        </p:txBody>
      </p:sp>
      <p:sp>
        <p:nvSpPr>
          <p:cNvPr id="135" name="CustomShape 5"/>
          <p:cNvSpPr/>
          <p:nvPr/>
        </p:nvSpPr>
        <p:spPr>
          <a:xfrm>
            <a:off x="457200" y="801360"/>
            <a:ext cx="7812360" cy="9902160"/>
          </a:xfrm>
          <a:prstGeom prst="rect">
            <a:avLst/>
          </a:prstGeom>
          <a:noFill/>
          <a:ln>
            <a:noFill/>
          </a:ln>
        </p:spPr>
        <p:txBody>
          <a:bodyPr lIns="90000" rIns="90000" tIns="45000" bIns="45000"/>
          <a:p>
            <a:pPr algn="ctr">
              <a:lnSpc>
                <a:spcPct val="100000"/>
              </a:lnSpc>
            </a:pPr>
            <a:r>
              <a:rPr b="1" lang="fr-FR" sz="2200" u="sng">
                <a:solidFill>
                  <a:srgbClr val="000000"/>
                </a:solidFill>
                <a:latin typeface="Section-Medium"/>
                <a:ea typeface="ＭＳ Ｐゴシック"/>
              </a:rPr>
              <a:t>Le projet de décret B trois grades </a:t>
            </a:r>
            <a:endParaRPr/>
          </a:p>
          <a:p>
            <a:pPr algn="ctr">
              <a:lnSpc>
                <a:spcPct val="100000"/>
              </a:lnSpc>
            </a:pPr>
            <a:r>
              <a:rPr b="1" lang="fr-FR" sz="2200" u="sng">
                <a:solidFill>
                  <a:srgbClr val="000000"/>
                </a:solidFill>
                <a:latin typeface="Section-Medium"/>
                <a:ea typeface="ＭＳ Ｐゴシック"/>
              </a:rPr>
              <a:t>Dispositions au 1</a:t>
            </a:r>
            <a:r>
              <a:rPr b="1" lang="fr-FR" sz="2200" u="sng" baseline="30000">
                <a:solidFill>
                  <a:srgbClr val="000000"/>
                </a:solidFill>
                <a:latin typeface="Section-Medium"/>
                <a:ea typeface="ＭＳ Ｐゴシック"/>
              </a:rPr>
              <a:t>er</a:t>
            </a:r>
            <a:r>
              <a:rPr b="1" lang="fr-FR" sz="2200" u="sng">
                <a:solidFill>
                  <a:srgbClr val="000000"/>
                </a:solidFill>
                <a:latin typeface="Section-Medium"/>
                <a:ea typeface="ＭＳ Ｐゴシック"/>
              </a:rPr>
              <a:t> janvier 2016</a:t>
            </a:r>
            <a:endParaRPr/>
          </a:p>
          <a:p>
            <a:pPr algn="ctr">
              <a:lnSpc>
                <a:spcPct val="100000"/>
              </a:lnSpc>
            </a:pPr>
            <a:r>
              <a:rPr b="1" lang="fr-FR" sz="2200" u="sng">
                <a:solidFill>
                  <a:srgbClr val="000000"/>
                </a:solidFill>
                <a:latin typeface="Section-Medium"/>
                <a:ea typeface="ＭＳ Ｐゴシック"/>
              </a:rPr>
              <a:t>Dispositions particulières à certains corps de cat. B</a:t>
            </a:r>
            <a:endParaRPr/>
          </a:p>
          <a:p>
            <a:pPr algn="just">
              <a:lnSpc>
                <a:spcPct val="100000"/>
              </a:lnSpc>
            </a:pPr>
            <a:endParaRPr/>
          </a:p>
          <a:p>
            <a:pPr algn="just">
              <a:lnSpc>
                <a:spcPct val="100000"/>
              </a:lnSpc>
            </a:pPr>
            <a:r>
              <a:rPr lang="fr-FR" sz="2200">
                <a:solidFill>
                  <a:srgbClr val="000000"/>
                </a:solidFill>
                <a:latin typeface="Section-Medium"/>
                <a:ea typeface="ＭＳ Ｐゴシック"/>
              </a:rPr>
              <a:t>Liste des modifications apportées à certains statuts particuliers de corps de catégorie B :</a:t>
            </a:r>
            <a:endParaRPr/>
          </a:p>
          <a:p>
            <a:pPr algn="just">
              <a:lnSpc>
                <a:spcPct val="100000"/>
              </a:lnSpc>
            </a:pPr>
            <a:endParaRPr/>
          </a:p>
          <a:p>
            <a:pPr algn="just">
              <a:lnSpc>
                <a:spcPct val="100000"/>
              </a:lnSpc>
              <a:buFont typeface="StarSymbol"/>
              <a:buChar char="-"/>
            </a:pPr>
            <a:r>
              <a:rPr lang="fr-FR" sz="2200">
                <a:solidFill>
                  <a:srgbClr val="000000"/>
                </a:solidFill>
                <a:latin typeface="Section-Medium"/>
                <a:ea typeface="ＭＳ Ｐゴシック"/>
              </a:rPr>
              <a:t>Corps des </a:t>
            </a:r>
            <a:r>
              <a:rPr b="1" lang="fr-FR" sz="2200">
                <a:solidFill>
                  <a:srgbClr val="000000"/>
                </a:solidFill>
                <a:latin typeface="Section-Medium"/>
                <a:ea typeface="ＭＳ Ｐゴシック"/>
              </a:rPr>
              <a:t>dessinateurs projeteurs du ministère de l’économie et des finances </a:t>
            </a:r>
            <a:r>
              <a:rPr lang="fr-FR" sz="2200">
                <a:solidFill>
                  <a:srgbClr val="000000"/>
                </a:solidFill>
                <a:latin typeface="Section-Medium"/>
                <a:ea typeface="ＭＳ Ｐゴシック"/>
              </a:rPr>
              <a:t>(raccrochement au statut commun B 2009 et mise en extinction de droit) ;</a:t>
            </a:r>
            <a:endParaRPr/>
          </a:p>
          <a:p>
            <a:pPr algn="just">
              <a:lnSpc>
                <a:spcPct val="100000"/>
              </a:lnSpc>
              <a:buFont typeface="StarSymbol"/>
              <a:buChar char="-"/>
            </a:pPr>
            <a:r>
              <a:rPr lang="fr-FR" sz="2200">
                <a:solidFill>
                  <a:srgbClr val="000000"/>
                </a:solidFill>
                <a:latin typeface="Section-Medium"/>
                <a:ea typeface="ＭＳ Ｐゴシック"/>
              </a:rPr>
              <a:t>Corps des </a:t>
            </a:r>
            <a:r>
              <a:rPr b="1" lang="fr-FR" sz="2200">
                <a:solidFill>
                  <a:srgbClr val="000000"/>
                </a:solidFill>
                <a:latin typeface="Section-Medium"/>
                <a:ea typeface="ＭＳ Ｐゴシック"/>
              </a:rPr>
              <a:t>géomètres de l’IGN </a:t>
            </a:r>
            <a:r>
              <a:rPr lang="fr-FR" sz="2200">
                <a:solidFill>
                  <a:srgbClr val="000000"/>
                </a:solidFill>
                <a:latin typeface="Section-Medium"/>
                <a:ea typeface="ＭＳ Ｐゴシック"/>
              </a:rPr>
              <a:t>(raccrochement au statut commun B 2009)</a:t>
            </a:r>
            <a:endParaRPr/>
          </a:p>
          <a:p>
            <a:pPr algn="just">
              <a:lnSpc>
                <a:spcPct val="100000"/>
              </a:lnSpc>
              <a:buFont typeface="StarSymbol"/>
              <a:buChar char="-"/>
            </a:pPr>
            <a:r>
              <a:rPr lang="fr-FR" sz="2200">
                <a:solidFill>
                  <a:srgbClr val="000000"/>
                </a:solidFill>
                <a:latin typeface="Section-Medium"/>
                <a:ea typeface="ＭＳ Ｐゴシック"/>
              </a:rPr>
              <a:t>Corps des </a:t>
            </a:r>
            <a:r>
              <a:rPr b="1" lang="fr-FR" sz="2200">
                <a:solidFill>
                  <a:srgbClr val="000000"/>
                </a:solidFill>
                <a:latin typeface="Section-Medium"/>
                <a:ea typeface="ＭＳ Ｐゴシック"/>
              </a:rPr>
              <a:t>secrétaires de protection des réfugiés et apatrides (OFPRA) </a:t>
            </a:r>
            <a:r>
              <a:rPr lang="fr-FR" sz="2200">
                <a:solidFill>
                  <a:srgbClr val="000000"/>
                </a:solidFill>
                <a:latin typeface="Section-Medium"/>
                <a:ea typeface="ＭＳ Ｐゴシック"/>
              </a:rPr>
              <a:t>: fusion avec le corps des secrétaires administratifs du ministère de l’intérieur et de l’outre-mer dans le cadre du raccrochement au statut commun B 2009</a:t>
            </a:r>
            <a:endParaRPr/>
          </a:p>
          <a:p>
            <a:pPr algn="just">
              <a:lnSpc>
                <a:spcPct val="100000"/>
              </a:lnSpc>
              <a:buFont typeface="StarSymbol"/>
              <a:buChar char="-"/>
            </a:pPr>
            <a:r>
              <a:rPr lang="fr-FR" sz="2200">
                <a:solidFill>
                  <a:srgbClr val="000000"/>
                </a:solidFill>
                <a:latin typeface="Section-Medium"/>
                <a:ea typeface="ＭＳ Ｐゴシック"/>
              </a:rPr>
              <a:t>Corps des </a:t>
            </a:r>
            <a:r>
              <a:rPr b="1" lang="fr-FR" sz="2200">
                <a:solidFill>
                  <a:srgbClr val="000000"/>
                </a:solidFill>
                <a:latin typeface="Section-Medium"/>
                <a:ea typeface="ＭＳ Ｐゴシック"/>
              </a:rPr>
              <a:t>techniciens de l’environnement </a:t>
            </a:r>
            <a:r>
              <a:rPr lang="fr-FR" sz="2200">
                <a:solidFill>
                  <a:srgbClr val="000000"/>
                </a:solidFill>
                <a:latin typeface="Section-Medium"/>
                <a:ea typeface="ＭＳ Ｐゴシック"/>
              </a:rPr>
              <a:t>: raccrochement au statut commun B 2009</a:t>
            </a:r>
            <a:endParaRPr/>
          </a:p>
          <a:p>
            <a:pPr algn="just">
              <a:lnSpc>
                <a:spcPct val="100000"/>
              </a:lnSpc>
              <a:buFont typeface="StarSymbol"/>
              <a:buChar char="-"/>
            </a:pPr>
            <a:r>
              <a:rPr lang="fr-FR" sz="2200">
                <a:solidFill>
                  <a:srgbClr val="000000"/>
                </a:solidFill>
                <a:latin typeface="Section-Medium"/>
                <a:ea typeface="ＭＳ Ｐゴシック"/>
              </a:rPr>
              <a:t>Corps des </a:t>
            </a:r>
            <a:r>
              <a:rPr b="1" lang="fr-FR" sz="2200">
                <a:solidFill>
                  <a:srgbClr val="000000"/>
                </a:solidFill>
                <a:latin typeface="Section-Medium"/>
                <a:ea typeface="ＭＳ Ｐゴシック"/>
              </a:rPr>
              <a:t>techniciens de recherche du MCC : </a:t>
            </a:r>
            <a:r>
              <a:rPr lang="fr-FR" sz="2200">
                <a:solidFill>
                  <a:srgbClr val="000000"/>
                </a:solidFill>
                <a:latin typeface="Section-Medium"/>
                <a:ea typeface="ＭＳ Ｐゴシック"/>
              </a:rPr>
              <a:t>idem</a:t>
            </a:r>
            <a:r>
              <a:rPr lang="fr-FR" sz="2200">
                <a:solidFill>
                  <a:srgbClr val="000000"/>
                </a:solidFill>
                <a:latin typeface="Section-Medium"/>
                <a:ea typeface="ＭＳ Ｐゴシック"/>
              </a:rPr>
              <a:t>	</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